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52"/>
  </p:notesMasterIdLst>
  <p:sldIdLst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322" r:id="rId12"/>
    <p:sldId id="324" r:id="rId13"/>
    <p:sldId id="282" r:id="rId14"/>
    <p:sldId id="325" r:id="rId15"/>
    <p:sldId id="321" r:id="rId16"/>
    <p:sldId id="283" r:id="rId17"/>
    <p:sldId id="323" r:id="rId18"/>
    <p:sldId id="305" r:id="rId19"/>
    <p:sldId id="331" r:id="rId20"/>
    <p:sldId id="330" r:id="rId21"/>
    <p:sldId id="299" r:id="rId22"/>
    <p:sldId id="300" r:id="rId23"/>
    <p:sldId id="301" r:id="rId24"/>
    <p:sldId id="302" r:id="rId25"/>
    <p:sldId id="303" r:id="rId26"/>
    <p:sldId id="332" r:id="rId27"/>
    <p:sldId id="326" r:id="rId28"/>
    <p:sldId id="333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5" r:id="rId38"/>
    <p:sldId id="316" r:id="rId39"/>
    <p:sldId id="334" r:id="rId40"/>
    <p:sldId id="335" r:id="rId41"/>
    <p:sldId id="337" r:id="rId42"/>
    <p:sldId id="338" r:id="rId43"/>
    <p:sldId id="339" r:id="rId44"/>
    <p:sldId id="340" r:id="rId45"/>
    <p:sldId id="341" r:id="rId46"/>
    <p:sldId id="342" r:id="rId47"/>
    <p:sldId id="327" r:id="rId48"/>
    <p:sldId id="329" r:id="rId49"/>
    <p:sldId id="328" r:id="rId50"/>
    <p:sldId id="343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532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D8E505-F595-4984-918E-DD44E14FC25D}">
  <a:tblStyle styleId="{93D8E505-F595-4984-918E-DD44E14FC2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33"/>
    <p:restoredTop sz="89515"/>
  </p:normalViewPr>
  <p:slideViewPr>
    <p:cSldViewPr snapToGrid="0">
      <p:cViewPr varScale="1">
        <p:scale>
          <a:sx n="131" d="100"/>
          <a:sy n="131" d="100"/>
        </p:scale>
        <p:origin x="1184" y="176"/>
      </p:cViewPr>
      <p:guideLst>
        <p:guide orient="horz" pos="1620"/>
        <p:guide pos="2880"/>
        <p:guide orient="horz" pos="15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 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Find out the R experts &amp; make sure they are present!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Make sure everything installed – </a:t>
            </a:r>
            <a:r>
              <a:rPr lang="en-GB" dirty="0" err="1"/>
              <a:t>Github</a:t>
            </a:r>
            <a:r>
              <a:rPr lang="en-GB" dirty="0"/>
              <a:t> desktop, R , </a:t>
            </a:r>
            <a:r>
              <a:rPr lang="en-GB" dirty="0" err="1"/>
              <a:t>Rstudio</a:t>
            </a:r>
            <a:r>
              <a:rPr lang="en-GB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Follow links that Elaine sent to connect (step 3 on desktop)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Make sure people open </a:t>
            </a:r>
            <a:r>
              <a:rPr lang="en-GB" dirty="0" err="1"/>
              <a:t>Github_demo.proj</a:t>
            </a: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Install packages too!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471" name="Google Shape;4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a032e6215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a032e6215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15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9e69572b3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9e69572b3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435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>
          <a:extLst>
            <a:ext uri="{FF2B5EF4-FFF2-40B4-BE49-F238E27FC236}">
              <a16:creationId xmlns:a16="http://schemas.microsoft.com/office/drawing/2014/main" id="{23474E1B-BB76-B121-930C-93B86FDE4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9e69572b36_0_49:notes">
            <a:extLst>
              <a:ext uri="{FF2B5EF4-FFF2-40B4-BE49-F238E27FC236}">
                <a16:creationId xmlns:a16="http://schemas.microsoft.com/office/drawing/2014/main" id="{07A914DF-99B3-F9CD-5D93-991EC99A01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9e69572b36_0_49:notes">
            <a:extLst>
              <a:ext uri="{FF2B5EF4-FFF2-40B4-BE49-F238E27FC236}">
                <a16:creationId xmlns:a16="http://schemas.microsoft.com/office/drawing/2014/main" id="{03FE1ADB-572F-812A-A5AE-762E4C191F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36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7E9F-D9F0-3392-50FF-65CF68EA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6954EA-EEA8-B2E9-8721-1B2A63B8C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1D7F1C-2D0E-008F-A7D6-0C627375A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637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9e69572b3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9e69572b3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9e69572b3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9e69572b3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9e69572b3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9e69572b3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9e69572b3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9e69572b3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9e69572b3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9e69572b3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>
          <a:extLst>
            <a:ext uri="{FF2B5EF4-FFF2-40B4-BE49-F238E27FC236}">
              <a16:creationId xmlns:a16="http://schemas.microsoft.com/office/drawing/2014/main" id="{748E7EC3-94E9-9DC0-B134-3A53FC142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9e69572b36_0_43:notes">
            <a:extLst>
              <a:ext uri="{FF2B5EF4-FFF2-40B4-BE49-F238E27FC236}">
                <a16:creationId xmlns:a16="http://schemas.microsoft.com/office/drawing/2014/main" id="{FB8A34BF-CC06-F69F-6E84-2E4D0A1EF7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9e69572b36_0_43:notes">
            <a:extLst>
              <a:ext uri="{FF2B5EF4-FFF2-40B4-BE49-F238E27FC236}">
                <a16:creationId xmlns:a16="http://schemas.microsoft.com/office/drawing/2014/main" id="{31528262-62B0-90DC-1641-3272F0B96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69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86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9e69572b3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9e69572b3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9fdab03ab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9fdab03ab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9fdab03ab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9fdab03ab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9fdab03ab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9fdab03ab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9fdab03ab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9fdab03ab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9fdab03ab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9fdab03ab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9e69572b3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9e69572b3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9e69572b3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9e69572b3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9e69572b3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9e69572b3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9e69572b3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9e69572b3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75A32C39-C9C6-E42B-80CD-44C12C10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834671E4-A196-6317-1B2D-757DDD316C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B10F4724-BD74-46D4-39E5-C8D61E1E3E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987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97883513-7AEF-2EFE-94FE-79F7AA25A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6D3E269B-B453-B425-1EA0-F26F58DE67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BA5FA7F7-FA11-FB47-ED38-45100CB2CB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3475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C0985965-5695-239B-E7D8-9449C3F38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D98D3712-05D8-347F-DB8A-5FF6F82072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49A9EE85-F83F-C492-95B5-D655FFEB58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459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7A8B0552-A3B3-32E4-B326-809AD7EC3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E5C485FD-CC36-2681-F47C-FF2C275CD8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15A3CCD8-6559-E75D-5214-0B5F904222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2188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FC1D0B33-3138-379C-871F-B5DC5251A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6F785D1C-0D55-8358-03DF-2AFBB1B17B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E351B4DE-F03A-D0AB-F649-CEAC5CD78B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121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36856AC2-4C65-11B5-CF56-1E826CE0B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A0F0A881-6EB7-E69F-63C7-0EFEAE8FA9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FADE2AD0-006B-873B-37E4-94D22D6DD0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5950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EF0633DC-2CD9-7618-A932-F00A71855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5974C16B-D42A-5139-3DA7-F9D4383DF7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F512493E-5A35-BC2F-BE84-670579DDA2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527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9e69572b3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9e69572b3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BB805210-8754-A265-D4E5-FDE3B1F0A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04446D0F-AEAE-4966-AEEA-CA27B77F1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F3EA32B1-7360-8331-645B-056D71FBD5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0293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37B0F790-9907-344A-B64F-B04E1491F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87DCAD88-AA5F-D357-DEC7-55360ED448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6527C1A4-0745-2CA4-CF8B-AEACA2A228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7502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>
          <a:extLst>
            <a:ext uri="{FF2B5EF4-FFF2-40B4-BE49-F238E27FC236}">
              <a16:creationId xmlns:a16="http://schemas.microsoft.com/office/drawing/2014/main" id="{840AD9BF-E328-8F30-981D-BD659CC9C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:notes">
            <a:extLst>
              <a:ext uri="{FF2B5EF4-FFF2-40B4-BE49-F238E27FC236}">
                <a16:creationId xmlns:a16="http://schemas.microsoft.com/office/drawing/2014/main" id="{E0071492-9F39-4771-D98F-7A34C70218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 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Find out the R experts &amp; make sure they are present!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Make sure everything installed – </a:t>
            </a:r>
            <a:r>
              <a:rPr lang="en-GB" dirty="0" err="1"/>
              <a:t>Github</a:t>
            </a:r>
            <a:r>
              <a:rPr lang="en-GB" dirty="0"/>
              <a:t> desktop, R , </a:t>
            </a:r>
            <a:r>
              <a:rPr lang="en-GB" dirty="0" err="1"/>
              <a:t>Rstudio</a:t>
            </a:r>
            <a:r>
              <a:rPr lang="en-GB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Follow links that Elaine sent to connect (step 3 on desktop)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Make sure people open </a:t>
            </a:r>
            <a:r>
              <a:rPr lang="en-GB" dirty="0" err="1"/>
              <a:t>Github_demo.proj</a:t>
            </a: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Install packages too!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471" name="Google Shape;471;p6:notes">
            <a:extLst>
              <a:ext uri="{FF2B5EF4-FFF2-40B4-BE49-F238E27FC236}">
                <a16:creationId xmlns:a16="http://schemas.microsoft.com/office/drawing/2014/main" id="{7720B5E7-B9E3-4AEF-E3B3-765775A0FE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841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9e69572b3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9e69572b3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9e69572b3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9e69572b3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9e69572b3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9e69572b3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9e69572b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9e69572b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96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463779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272779" y="-609600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776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1pPr>
            <a:lvl2pPr lvl="1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125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013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2"/>
          </p:nvPr>
        </p:nvSpPr>
        <p:spPr>
          <a:xfrm>
            <a:off x="4629150" y="1369218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 b="1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 b="1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3"/>
          </p:nvPr>
        </p:nvSpPr>
        <p:spPr>
          <a:xfrm>
            <a:off x="4629151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 b="1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 b="1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4"/>
          </p:nvPr>
        </p:nvSpPr>
        <p:spPr>
          <a:xfrm>
            <a:off x="4629151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857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71463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1575"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4pPr>
            <a:lvl5pPr marL="1714500" lvl="4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5pPr>
            <a:lvl6pPr marL="2057400" lvl="5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6pPr>
            <a:lvl7pPr marL="2400300" lvl="6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7pPr>
            <a:lvl8pPr marL="2743200" lvl="7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8pPr>
            <a:lvl9pPr marL="3086100" lvl="8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788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3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1pPr>
            <a:lvl2pPr marL="685800" lvl="1" indent="-17145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2pPr>
            <a:lvl3pPr marL="1028700" lvl="2" indent="-17145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3pPr>
            <a:lvl4pPr marL="1371600" lvl="3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4pPr>
            <a:lvl5pPr marL="1714500" lvl="4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5pPr>
            <a:lvl6pPr marL="2057400" lvl="5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6pPr>
            <a:lvl7pPr marL="2400300" lvl="6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7pPr>
            <a:lvl8pPr marL="2743200" lvl="7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8pPr>
            <a:lvl9pPr marL="3086100" lvl="8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788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 rot="5400000">
            <a:off x="5350074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 rot="5400000">
            <a:off x="1349574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87" name="Google Shape;187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188" name="Google Shape;188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0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1pPr>
            <a:lvl2pPr marL="685800" lvl="1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700" lvl="2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0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1pPr>
            <a:lvl2pPr marL="685800" lvl="1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700" lvl="2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96" name="Google Shape;196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5717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500" lvl="4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400" lvl="5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300" lvl="6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3200" lvl="7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6100" lvl="8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500" lvl="4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400" lvl="5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300" lvl="6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3200" lvl="7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6100" lvl="8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100"/>
            </a:lvl2pPr>
            <a:lvl3pPr marL="1028700" lvl="2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4pPr>
            <a:lvl5pPr marL="1714500" lvl="4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1500"/>
            </a:lvl5pPr>
            <a:lvl6pPr marL="2057400" lvl="5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800" lvl="1" indent="-1714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700" lvl="2" indent="-17145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600" lvl="3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500" lvl="4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400" lvl="5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300" lvl="6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3200" lvl="7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6100" lvl="8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800" lvl="1" indent="-1714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700" lvl="2" indent="-17145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600" lvl="3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500" lvl="4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400" lvl="5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300" lvl="6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3200" lvl="7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6100" lvl="8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874765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hyperlink" Target="https://docs.github.com/en/desktop/installing-and-authenticating-to-github-desktop/installing-github-desktop" TargetMode="External"/><Relationship Id="rId4" Type="http://schemas.openxmlformats.org/officeDocument/2006/relationships/hyperlink" Target="https://docs.github.com/e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tiehampson1978/NWBio_dem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2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SzPts val="4400"/>
            </a:pPr>
            <a:r>
              <a:rPr lang="en-GB" sz="3200" dirty="0"/>
              <a:t>Use Version Control</a:t>
            </a:r>
            <a:endParaRPr sz="3200" dirty="0"/>
          </a:p>
        </p:txBody>
      </p:sp>
      <p:sp>
        <p:nvSpPr>
          <p:cNvPr id="474" name="Google Shape;474;p72"/>
          <p:cNvSpPr txBox="1">
            <a:spLocks noGrp="1"/>
          </p:cNvSpPr>
          <p:nvPr>
            <p:ph type="body" idx="1"/>
          </p:nvPr>
        </p:nvSpPr>
        <p:spPr>
          <a:xfrm>
            <a:off x="743415" y="1200151"/>
            <a:ext cx="811808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257175">
              <a:spcBef>
                <a:spcPts val="0"/>
              </a:spcBef>
              <a:buSzPts val="3200"/>
            </a:pPr>
            <a:r>
              <a:rPr lang="en-GB" sz="2000" dirty="0" err="1"/>
              <a:t>Github</a:t>
            </a:r>
            <a:r>
              <a:rPr lang="en-GB" sz="2000" dirty="0"/>
              <a:t> repositories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Everyone working from the same set of files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No emails with big files attached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If you use a common system, workflows are much easier to navigate!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You can have private &amp; public repos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 err="1"/>
              <a:t>Github</a:t>
            </a:r>
            <a:r>
              <a:rPr lang="en-GB" sz="2000" dirty="0"/>
              <a:t> is GDPR compliant!</a:t>
            </a:r>
            <a:endParaRPr sz="2000" dirty="0"/>
          </a:p>
          <a:p>
            <a:pPr marL="557213" lvl="1" indent="-80963">
              <a:spcBef>
                <a:spcPts val="420"/>
              </a:spcBef>
              <a:buSzPts val="2800"/>
              <a:buNone/>
            </a:pPr>
            <a:endParaRPr sz="2000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F2B31-4B57-7E00-10C6-4EA3DCEE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saved code and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7B233-4766-4349-CF48-A43E5D1EE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98178C-FC0B-4885-2E10-A9D60559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13" y="1369219"/>
            <a:ext cx="5829300" cy="29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4183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3" descr="Screen Shot 2019-11-21 at 14.16.0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604" y="657569"/>
            <a:ext cx="6885321" cy="139988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3"/>
          <p:cNvSpPr txBox="1">
            <a:spLocks noGrp="1"/>
          </p:cNvSpPr>
          <p:nvPr>
            <p:ph type="title"/>
          </p:nvPr>
        </p:nvSpPr>
        <p:spPr>
          <a:xfrm>
            <a:off x="1054809" y="91336"/>
            <a:ext cx="686130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SzPts val="3200"/>
            </a:pPr>
            <a:r>
              <a:rPr lang="en-GB" sz="2400" dirty="0"/>
              <a:t>Note there is a system to help work effectively:</a:t>
            </a:r>
            <a:endParaRPr sz="2400" dirty="0"/>
          </a:p>
        </p:txBody>
      </p:sp>
      <p:sp>
        <p:nvSpPr>
          <p:cNvPr id="410" name="Google Shape;410;p63"/>
          <p:cNvSpPr txBox="1">
            <a:spLocks noGrp="1"/>
          </p:cNvSpPr>
          <p:nvPr>
            <p:ph type="body" idx="1"/>
          </p:nvPr>
        </p:nvSpPr>
        <p:spPr>
          <a:xfrm>
            <a:off x="1525322" y="2057447"/>
            <a:ext cx="6430275" cy="149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257175">
              <a:spcBef>
                <a:spcPts val="0"/>
              </a:spcBef>
              <a:buSzPts val="2400"/>
            </a:pPr>
            <a:r>
              <a:rPr lang="en-GB" sz="1800"/>
              <a:t>Keep raw data in </a:t>
            </a:r>
            <a:r>
              <a:rPr lang="en-GB" sz="1800" i="1"/>
              <a:t>data</a:t>
            </a:r>
            <a:r>
              <a:rPr lang="en-GB" sz="1800"/>
              <a:t> folder. </a:t>
            </a:r>
            <a:r>
              <a:rPr lang="en-GB" sz="1800">
                <a:solidFill>
                  <a:srgbClr val="FF0000"/>
                </a:solidFill>
              </a:rPr>
              <a:t>Do not edit!</a:t>
            </a:r>
            <a:endParaRPr/>
          </a:p>
          <a:p>
            <a:pPr marL="257175">
              <a:spcBef>
                <a:spcPts val="360"/>
              </a:spcBef>
              <a:buSzPts val="2400"/>
            </a:pPr>
            <a:r>
              <a:rPr lang="en-GB" sz="1800"/>
              <a:t>Archive older data (&amp; code) just in case</a:t>
            </a:r>
            <a:endParaRPr sz="1800"/>
          </a:p>
          <a:p>
            <a:pPr marL="557213" lvl="1" indent="-100013">
              <a:spcBef>
                <a:spcPts val="360"/>
              </a:spcBef>
              <a:buSzPts val="2400"/>
              <a:buNone/>
            </a:pPr>
            <a:endParaRPr sz="180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A3BA-3E5D-19FD-AFF1-7B9E09F1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Updated via </a:t>
            </a:r>
            <a:r>
              <a:rPr lang="en-US" b="1" dirty="0" err="1"/>
              <a:t>Github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0E11A-05E4-4A1C-70CA-1B4183D11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1F1E1E-61DF-787C-A6CC-BB77C2BD1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8" y="1088746"/>
            <a:ext cx="5829300" cy="354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2500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685ED-CB32-3760-3382-F84828B1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90" y="-152687"/>
            <a:ext cx="7886700" cy="994172"/>
          </a:xfrm>
        </p:spPr>
        <p:txBody>
          <a:bodyPr/>
          <a:lstStyle/>
          <a:p>
            <a:pPr algn="ctr"/>
            <a:r>
              <a:rPr lang="en-US" b="1" dirty="0"/>
              <a:t>The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07720-7C60-E0EA-4D08-A389FE264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690" y="547575"/>
            <a:ext cx="7886700" cy="939642"/>
          </a:xfrm>
        </p:spPr>
        <p:txBody>
          <a:bodyPr>
            <a:normAutofit/>
          </a:bodyPr>
          <a:lstStyle/>
          <a:p>
            <a:r>
              <a:rPr lang="en-US" sz="2000" dirty="0"/>
              <a:t>Double click on </a:t>
            </a:r>
            <a:r>
              <a:rPr lang="en-US" sz="2000" dirty="0" err="1"/>
              <a:t>NWBio_demo.Rproj</a:t>
            </a:r>
            <a:r>
              <a:rPr lang="en-US" sz="2000" dirty="0"/>
              <a:t> to open the project in </a:t>
            </a:r>
            <a:r>
              <a:rPr lang="en-US" sz="2000" dirty="0" err="1"/>
              <a:t>Rstudio</a:t>
            </a:r>
            <a:endParaRPr lang="en-US" sz="2000" dirty="0"/>
          </a:p>
          <a:p>
            <a:r>
              <a:rPr lang="en-US" sz="2000" dirty="0"/>
              <a:t>Go to the files pane (bottom right) and open </a:t>
            </a:r>
            <a:r>
              <a:rPr lang="en-US" sz="2000" dirty="0" err="1"/>
              <a:t>Github_demo_Katie.R</a:t>
            </a:r>
            <a:endParaRPr lang="en-US" sz="2000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2864448-CB70-4788-FE09-B2905159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02" y="1375536"/>
            <a:ext cx="6530395" cy="3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78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>
            <a:spLocks noGrp="1"/>
          </p:cNvSpPr>
          <p:nvPr>
            <p:ph type="title"/>
          </p:nvPr>
        </p:nvSpPr>
        <p:spPr>
          <a:xfrm>
            <a:off x="468351" y="205988"/>
            <a:ext cx="7532649" cy="857250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GB" sz="3600" dirty="0"/>
              <a:t>Also note some basic good practice</a:t>
            </a:r>
            <a:r>
              <a:rPr lang="en-GB" sz="2800" dirty="0"/>
              <a:t> (project management)</a:t>
            </a:r>
            <a:endParaRPr sz="2800" dirty="0"/>
          </a:p>
        </p:txBody>
      </p:sp>
      <p:sp>
        <p:nvSpPr>
          <p:cNvPr id="417" name="Google Shape;417;p64"/>
          <p:cNvSpPr txBox="1">
            <a:spLocks noGrp="1"/>
          </p:cNvSpPr>
          <p:nvPr>
            <p:ph type="body" idx="1"/>
          </p:nvPr>
        </p:nvSpPr>
        <p:spPr>
          <a:xfrm>
            <a:off x="564995" y="1482648"/>
            <a:ext cx="7078237" cy="3394575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 lnSpcReduction="10000"/>
          </a:bodyPr>
          <a:lstStyle/>
          <a:p>
            <a:pPr indent="-285750">
              <a:buSzPts val="2400"/>
              <a:buChar char="-"/>
            </a:pPr>
            <a:r>
              <a:rPr lang="en-GB" sz="1800" dirty="0"/>
              <a:t>Provide a README!</a:t>
            </a:r>
            <a:endParaRPr sz="1800" dirty="0"/>
          </a:p>
          <a:p>
            <a:pPr indent="0">
              <a:buNone/>
            </a:pPr>
            <a:endParaRPr sz="1800" dirty="0"/>
          </a:p>
          <a:p>
            <a:pPr indent="-285750">
              <a:buSzPts val="2400"/>
              <a:buChar char="-"/>
            </a:pPr>
            <a:r>
              <a:rPr lang="en-GB" sz="1800" dirty="0"/>
              <a:t>Use a clear folder structure</a:t>
            </a:r>
            <a:endParaRPr sz="1800" dirty="0"/>
          </a:p>
          <a:p>
            <a:pPr indent="0">
              <a:buNone/>
            </a:pPr>
            <a:endParaRPr sz="1800" dirty="0"/>
          </a:p>
          <a:p>
            <a:pPr indent="-285750">
              <a:buSzPts val="2400"/>
              <a:buChar char="-"/>
            </a:pPr>
            <a:r>
              <a:rPr lang="en-GB" sz="1800" dirty="0"/>
              <a:t>Create an </a:t>
            </a:r>
            <a:r>
              <a:rPr lang="en-GB" sz="1800" dirty="0" err="1"/>
              <a:t>Rproj</a:t>
            </a:r>
            <a:endParaRPr sz="1800" dirty="0"/>
          </a:p>
          <a:p>
            <a:pPr indent="0">
              <a:buNone/>
            </a:pPr>
            <a:endParaRPr sz="1800" dirty="0"/>
          </a:p>
          <a:p>
            <a:pPr indent="-285750">
              <a:buSzPts val="2400"/>
              <a:buChar char="-"/>
            </a:pPr>
            <a:r>
              <a:rPr lang="en-GB" sz="1800" dirty="0"/>
              <a:t>Save outputs e.g. </a:t>
            </a:r>
            <a:r>
              <a:rPr lang="en-GB" sz="1800" dirty="0" err="1"/>
              <a:t>saveRDS</a:t>
            </a:r>
            <a:endParaRPr sz="1800" dirty="0"/>
          </a:p>
          <a:p>
            <a:pPr indent="0">
              <a:buNone/>
            </a:pPr>
            <a:endParaRPr sz="1800" b="1" dirty="0"/>
          </a:p>
          <a:p>
            <a:pPr indent="-285750">
              <a:buSzPts val="2400"/>
              <a:buChar char="-"/>
            </a:pPr>
            <a:r>
              <a:rPr lang="en-GB" sz="1800" b="1" dirty="0"/>
              <a:t>Use informative file &amp; folder names</a:t>
            </a:r>
            <a:endParaRPr sz="1800" b="1" dirty="0"/>
          </a:p>
          <a:p>
            <a:pPr indent="0">
              <a:buNone/>
            </a:pPr>
            <a:endParaRPr sz="1800" b="1" dirty="0"/>
          </a:p>
          <a:p>
            <a:pPr indent="-285750">
              <a:buSzPts val="2400"/>
              <a:buChar char="-"/>
            </a:pPr>
            <a:r>
              <a:rPr lang="en-GB" sz="1800" b="1" dirty="0"/>
              <a:t>Separate raw data from processed data</a:t>
            </a:r>
            <a:endParaRPr sz="1800" b="1" dirty="0"/>
          </a:p>
          <a:p>
            <a:pPr marL="0" indent="0">
              <a:buNone/>
            </a:pPr>
            <a:endParaRPr sz="1800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CEDDC-3BEB-8CD9-99C6-BEE78C969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5820-6CB2-D8F4-1E64-3F4818EF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Can you run the 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1E5D6-03CE-CA80-0A11-1443B799F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401" y="1376652"/>
            <a:ext cx="8336930" cy="3263504"/>
          </a:xfrm>
        </p:spPr>
        <p:txBody>
          <a:bodyPr/>
          <a:lstStyle/>
          <a:p>
            <a:r>
              <a:rPr lang="en-US" dirty="0"/>
              <a:t>What does each code section do?</a:t>
            </a:r>
          </a:p>
          <a:p>
            <a:endParaRPr lang="en-US" dirty="0"/>
          </a:p>
          <a:p>
            <a:r>
              <a:rPr lang="en-US" dirty="0"/>
              <a:t>What is saved and where?</a:t>
            </a:r>
          </a:p>
          <a:p>
            <a:endParaRPr lang="en-US" dirty="0"/>
          </a:p>
          <a:p>
            <a:r>
              <a:rPr lang="en-US" dirty="0"/>
              <a:t>What needs fixing?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66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6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collaborators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572;p85">
            <a:extLst>
              <a:ext uri="{FF2B5EF4-FFF2-40B4-BE49-F238E27FC236}">
                <a16:creationId xmlns:a16="http://schemas.microsoft.com/office/drawing/2014/main" id="{720DFC81-53F1-7B1E-B818-1BEABC43A37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685" b="7299"/>
          <a:stretch/>
        </p:blipFill>
        <p:spPr>
          <a:xfrm>
            <a:off x="1134215" y="1182898"/>
            <a:ext cx="6867377" cy="374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DBCC91-CE95-71F4-8CCB-F6FFDEA99F2B}"/>
              </a:ext>
            </a:extLst>
          </p:cNvPr>
          <p:cNvSpPr txBox="1"/>
          <p:nvPr/>
        </p:nvSpPr>
        <p:spPr>
          <a:xfrm>
            <a:off x="376928" y="682369"/>
            <a:ext cx="848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allow others to make changes to your repo, navigate to: Settings/Collaborators</a:t>
            </a:r>
          </a:p>
        </p:txBody>
      </p:sp>
    </p:spTree>
    <p:extLst>
      <p:ext uri="{BB962C8B-B14F-4D97-AF65-F5344CB8AC3E}">
        <p14:creationId xmlns:p14="http://schemas.microsoft.com/office/powerpoint/2010/main" val="3259261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>
          <a:extLst>
            <a:ext uri="{FF2B5EF4-FFF2-40B4-BE49-F238E27FC236}">
              <a16:creationId xmlns:a16="http://schemas.microsoft.com/office/drawing/2014/main" id="{6E34F117-D47C-4BAB-21F0-56C55D59C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86">
            <a:extLst>
              <a:ext uri="{FF2B5EF4-FFF2-40B4-BE49-F238E27FC236}">
                <a16:creationId xmlns:a16="http://schemas.microsoft.com/office/drawing/2014/main" id="{9ABB0422-75DB-080D-20ED-30054D4623A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1" y="839306"/>
            <a:ext cx="6629399" cy="3615612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6">
            <a:extLst>
              <a:ext uri="{FF2B5EF4-FFF2-40B4-BE49-F238E27FC236}">
                <a16:creationId xmlns:a16="http://schemas.microsoft.com/office/drawing/2014/main" id="{AF84BF7A-F3A3-A3A3-3BF2-7DD86BEBDC56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accepted invite &amp; cloned repo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p86">
            <a:extLst>
              <a:ext uri="{FF2B5EF4-FFF2-40B4-BE49-F238E27FC236}">
                <a16:creationId xmlns:a16="http://schemas.microsoft.com/office/drawing/2014/main" id="{D7F5C8D1-3F25-5A07-EDA1-89C130473D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1400" y="711919"/>
            <a:ext cx="5842370" cy="3826218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86">
            <a:extLst>
              <a:ext uri="{FF2B5EF4-FFF2-40B4-BE49-F238E27FC236}">
                <a16:creationId xmlns:a16="http://schemas.microsoft.com/office/drawing/2014/main" id="{A28E43C9-9F01-D156-C56A-DAA10F1C3733}"/>
              </a:ext>
            </a:extLst>
          </p:cNvPr>
          <p:cNvSpPr/>
          <p:nvPr/>
        </p:nvSpPr>
        <p:spPr>
          <a:xfrm>
            <a:off x="1510388" y="1089244"/>
            <a:ext cx="1020600" cy="797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130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1F010-D0E9-A040-AAA0-AD611186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7975-4C88-2FF5-D96D-A88013C8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Create your own repo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8DB27-661A-083D-5699-A69830BF0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461" y="1146307"/>
            <a:ext cx="8336930" cy="3263504"/>
          </a:xfrm>
        </p:spPr>
        <p:txBody>
          <a:bodyPr/>
          <a:lstStyle/>
          <a:p>
            <a:pPr marL="85725" indent="0">
              <a:buNone/>
            </a:pPr>
            <a:r>
              <a:rPr lang="en-US" dirty="0"/>
              <a:t>In groups:</a:t>
            </a:r>
          </a:p>
          <a:p>
            <a:pPr marL="85725" indent="0">
              <a:buNone/>
            </a:pPr>
            <a:endParaRPr lang="en-US" dirty="0"/>
          </a:p>
          <a:p>
            <a:r>
              <a:rPr lang="en-US" dirty="0"/>
              <a:t>Create a new </a:t>
            </a:r>
            <a:r>
              <a:rPr lang="en-US" dirty="0" err="1"/>
              <a:t>Github</a:t>
            </a:r>
            <a:r>
              <a:rPr lang="en-US" dirty="0"/>
              <a:t> repo for creating and </a:t>
            </a:r>
            <a:r>
              <a:rPr lang="en-US" dirty="0" err="1"/>
              <a:t>analysing</a:t>
            </a:r>
            <a:r>
              <a:rPr lang="en-US" dirty="0"/>
              <a:t> your own voting data using one group member’s account. </a:t>
            </a:r>
          </a:p>
          <a:p>
            <a:pPr lvl="1"/>
            <a:endParaRPr lang="en-US" dirty="0"/>
          </a:p>
          <a:p>
            <a:r>
              <a:rPr lang="en-US" dirty="0"/>
              <a:t>Invite all other group members to be collaborators</a:t>
            </a:r>
          </a:p>
          <a:p>
            <a:endParaRPr lang="en-US" dirty="0"/>
          </a:p>
          <a:p>
            <a:r>
              <a:rPr lang="en-US" dirty="0"/>
              <a:t>All clone your new repo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8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0" y="1177101"/>
            <a:ext cx="6629399" cy="3815963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0"/>
          <p:cNvSpPr txBox="1"/>
          <p:nvPr/>
        </p:nvSpPr>
        <p:spPr>
          <a:xfrm>
            <a:off x="3097175" y="0"/>
            <a:ext cx="29496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Adding to your repo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29C13-CAEB-C7E4-37DF-946CDEFCEAE9}"/>
              </a:ext>
            </a:extLst>
          </p:cNvPr>
          <p:cNvSpPr txBox="1"/>
          <p:nvPr/>
        </p:nvSpPr>
        <p:spPr>
          <a:xfrm>
            <a:off x="1257300" y="754837"/>
            <a:ext cx="636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Elaine is adding some data and code to create some simple plots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3"/>
          <p:cNvSpPr txBox="1">
            <a:spLocks noGrp="1"/>
          </p:cNvSpPr>
          <p:nvPr>
            <p:ph type="body" idx="1"/>
          </p:nvPr>
        </p:nvSpPr>
        <p:spPr>
          <a:xfrm>
            <a:off x="230460" y="1087376"/>
            <a:ext cx="8839200" cy="303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 marL="128588" indent="-128588">
              <a:spcBef>
                <a:spcPts val="0"/>
              </a:spcBef>
              <a:buSzPts val="2400"/>
            </a:pPr>
            <a:r>
              <a:rPr lang="en-GB" sz="1800" b="1" dirty="0"/>
              <a:t>Make sure your </a:t>
            </a:r>
            <a:r>
              <a:rPr lang="en-GB" sz="1800" b="1" dirty="0" err="1"/>
              <a:t>Rstudio</a:t>
            </a:r>
            <a:r>
              <a:rPr lang="en-GB" sz="1800" b="1" dirty="0"/>
              <a:t> is linked with R and both are up-to-date</a:t>
            </a:r>
          </a:p>
          <a:p>
            <a:pPr marL="128588" indent="-128588">
              <a:spcBef>
                <a:spcPts val="0"/>
              </a:spcBef>
              <a:buSzPts val="2400"/>
            </a:pPr>
            <a:endParaRPr lang="en-GB" sz="1800" b="1" dirty="0"/>
          </a:p>
          <a:p>
            <a:pPr marL="128588" indent="-128588">
              <a:spcBef>
                <a:spcPts val="0"/>
              </a:spcBef>
              <a:buSzPts val="2400"/>
            </a:pPr>
            <a:r>
              <a:rPr lang="en-GB" sz="1800" b="1" dirty="0"/>
              <a:t>Create a GitHub account </a:t>
            </a:r>
            <a:r>
              <a:rPr lang="en-GB" sz="1800" u="sng" dirty="0">
                <a:solidFill>
                  <a:schemeClr val="hlink"/>
                </a:solidFill>
                <a:hlinkClick r:id="rId4"/>
              </a:rPr>
              <a:t>https://docs.github.com</a:t>
            </a:r>
            <a:endParaRPr sz="1800" b="1" dirty="0"/>
          </a:p>
          <a:p>
            <a:pPr marL="128588" indent="0">
              <a:spcBef>
                <a:spcPts val="0"/>
              </a:spcBef>
              <a:buNone/>
            </a:pPr>
            <a:endParaRPr sz="1800" dirty="0"/>
          </a:p>
          <a:p>
            <a:pPr marL="128588" indent="-128588">
              <a:spcBef>
                <a:spcPts val="0"/>
              </a:spcBef>
              <a:buSzPts val="2400"/>
            </a:pPr>
            <a:r>
              <a:rPr lang="en-GB" sz="1800" b="1" dirty="0"/>
              <a:t>Install GitHub Desktop 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GB" sz="1500" dirty="0">
                <a:hlinkClick r:id="rId5"/>
              </a:rPr>
              <a:t>https://docs.github.com/en/desktop/installing-and-authenticating-to-github-desktop/installing-github-desktop</a:t>
            </a:r>
            <a:endParaRPr lang="en-GB" sz="1500" dirty="0"/>
          </a:p>
          <a:p>
            <a:pPr marL="128588" indent="-128588">
              <a:spcBef>
                <a:spcPts val="0"/>
              </a:spcBef>
              <a:buSzPts val="2400"/>
            </a:pPr>
            <a:endParaRPr lang="en-GB" sz="1800" b="1" dirty="0"/>
          </a:p>
          <a:p>
            <a:pPr marL="128588" indent="-128588">
              <a:spcBef>
                <a:spcPts val="0"/>
              </a:spcBef>
              <a:buSzPts val="2400"/>
            </a:pPr>
            <a:r>
              <a:rPr lang="en-GB" sz="1800" dirty="0"/>
              <a:t>Link GitHub Desktop to your </a:t>
            </a:r>
            <a:r>
              <a:rPr lang="en-GB" sz="1800" dirty="0" err="1"/>
              <a:t>Github</a:t>
            </a:r>
            <a:r>
              <a:rPr lang="en-GB" sz="1800" dirty="0"/>
              <a:t> Account</a:t>
            </a:r>
            <a:endParaRPr sz="1800" dirty="0"/>
          </a:p>
        </p:txBody>
      </p:sp>
      <p:sp>
        <p:nvSpPr>
          <p:cNvPr id="480" name="Google Shape;480;p73"/>
          <p:cNvSpPr txBox="1"/>
          <p:nvPr/>
        </p:nvSpPr>
        <p:spPr>
          <a:xfrm>
            <a:off x="2454694" y="227213"/>
            <a:ext cx="447210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started with  GitHub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8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83656"/>
            <a:ext cx="6629399" cy="382786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1"/>
          <p:cNvSpPr txBox="1"/>
          <p:nvPr/>
        </p:nvSpPr>
        <p:spPr>
          <a:xfrm>
            <a:off x="593313" y="103233"/>
            <a:ext cx="7957374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Changes to your local repo are visible in GitHub Desktop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81"/>
          <p:cNvSpPr/>
          <p:nvPr/>
        </p:nvSpPr>
        <p:spPr>
          <a:xfrm>
            <a:off x="1257300" y="1442112"/>
            <a:ext cx="2243025" cy="5953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81"/>
          <p:cNvSpPr/>
          <p:nvPr/>
        </p:nvSpPr>
        <p:spPr>
          <a:xfrm>
            <a:off x="1257300" y="3895999"/>
            <a:ext cx="2243025" cy="9155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8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879376"/>
            <a:ext cx="6629399" cy="381590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2"/>
          <p:cNvSpPr txBox="1"/>
          <p:nvPr/>
        </p:nvSpPr>
        <p:spPr>
          <a:xfrm>
            <a:off x="2506331" y="83325"/>
            <a:ext cx="40178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 the changes locally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82"/>
          <p:cNvSpPr/>
          <p:nvPr/>
        </p:nvSpPr>
        <p:spPr>
          <a:xfrm>
            <a:off x="1257300" y="3805256"/>
            <a:ext cx="2243025" cy="9155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8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8269"/>
            <a:ext cx="66293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3"/>
          <p:cNvSpPr txBox="1"/>
          <p:nvPr/>
        </p:nvSpPr>
        <p:spPr>
          <a:xfrm>
            <a:off x="2506331" y="83325"/>
            <a:ext cx="40178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 the changes to GitHub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83"/>
          <p:cNvSpPr/>
          <p:nvPr/>
        </p:nvSpPr>
        <p:spPr>
          <a:xfrm>
            <a:off x="4495463" y="988594"/>
            <a:ext cx="1056150" cy="2666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8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18488"/>
            <a:ext cx="66293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4"/>
          <p:cNvSpPr txBox="1"/>
          <p:nvPr/>
        </p:nvSpPr>
        <p:spPr>
          <a:xfrm>
            <a:off x="2506331" y="83325"/>
            <a:ext cx="40178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 the changes to GitHub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84"/>
          <p:cNvSpPr/>
          <p:nvPr/>
        </p:nvSpPr>
        <p:spPr>
          <a:xfrm>
            <a:off x="1877775" y="3198056"/>
            <a:ext cx="3918825" cy="3381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>
          <a:extLst>
            <a:ext uri="{FF2B5EF4-FFF2-40B4-BE49-F238E27FC236}">
              <a16:creationId xmlns:a16="http://schemas.microsoft.com/office/drawing/2014/main" id="{9FBC7940-4A0D-DBE0-0B81-5C069E43D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>
            <a:extLst>
              <a:ext uri="{FF2B5EF4-FFF2-40B4-BE49-F238E27FC236}">
                <a16:creationId xmlns:a16="http://schemas.microsoft.com/office/drawing/2014/main" id="{C022B69D-17D1-148D-68C1-3AB501C4BFDA}"/>
              </a:ext>
            </a:extLst>
          </p:cNvPr>
          <p:cNvSpPr txBox="1"/>
          <p:nvPr/>
        </p:nvSpPr>
        <p:spPr>
          <a:xfrm>
            <a:off x="946353" y="0"/>
            <a:ext cx="7049323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Collaborators fetch and pull changes from GitHub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654;p97">
            <a:extLst>
              <a:ext uri="{FF2B5EF4-FFF2-40B4-BE49-F238E27FC236}">
                <a16:creationId xmlns:a16="http://schemas.microsoft.com/office/drawing/2014/main" id="{D01A6B58-6290-BC3B-0E79-411B39CD796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3723" b="7189"/>
          <a:stretch/>
        </p:blipFill>
        <p:spPr>
          <a:xfrm>
            <a:off x="1020633" y="1048043"/>
            <a:ext cx="6990331" cy="40444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132181-1570-4631-1FC5-05E8992819FD}"/>
              </a:ext>
            </a:extLst>
          </p:cNvPr>
          <p:cNvSpPr txBox="1"/>
          <p:nvPr/>
        </p:nvSpPr>
        <p:spPr>
          <a:xfrm>
            <a:off x="752622" y="612411"/>
            <a:ext cx="763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everyone has a copy of the most recent files downloaded from </a:t>
            </a:r>
            <a:r>
              <a:rPr lang="en-US" dirty="0" err="1"/>
              <a:t>Github</a:t>
            </a:r>
            <a:r>
              <a:rPr lang="en-US" dirty="0"/>
              <a:t> to their local repo</a:t>
            </a:r>
          </a:p>
        </p:txBody>
      </p:sp>
      <p:sp>
        <p:nvSpPr>
          <p:cNvPr id="6" name="Google Shape;567;p84">
            <a:extLst>
              <a:ext uri="{FF2B5EF4-FFF2-40B4-BE49-F238E27FC236}">
                <a16:creationId xmlns:a16="http://schemas.microsoft.com/office/drawing/2014/main" id="{550D6100-5FE2-2600-BD61-A8C957341E73}"/>
              </a:ext>
            </a:extLst>
          </p:cNvPr>
          <p:cNvSpPr/>
          <p:nvPr/>
        </p:nvSpPr>
        <p:spPr>
          <a:xfrm>
            <a:off x="4417253" y="1126149"/>
            <a:ext cx="970673" cy="30970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9832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08FF1-6569-E8F6-3751-D7F7778B0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B0B0-5355-85B1-BBDB-E38B47B47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0965"/>
            <a:ext cx="7886700" cy="8656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Adding data to your repository in collaboration with your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CEC10-A561-083A-4483-AF7FD3AC5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243" y="1174651"/>
            <a:ext cx="8419513" cy="3749040"/>
          </a:xfrm>
        </p:spPr>
        <p:txBody>
          <a:bodyPr>
            <a:normAutofit fontScale="92500"/>
          </a:bodyPr>
          <a:lstStyle/>
          <a:p>
            <a:pPr marL="542925" indent="-457200">
              <a:buFont typeface="+mj-lt"/>
              <a:buAutoNum type="arabicPeriod"/>
            </a:pPr>
            <a:r>
              <a:rPr lang="en-US" dirty="0"/>
              <a:t>Have one group member create a spreadsheet with ~5 rows of made-up voting data, similar to the example repo you cloned earlier. Save locally (in a folder named “data”), commit, and push to GitHub.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pPr marL="542925" indent="-457200">
              <a:buFont typeface="+mj-lt"/>
              <a:buAutoNum type="arabicPeriod"/>
            </a:pPr>
            <a:r>
              <a:rPr lang="en-US" dirty="0"/>
              <a:t>Another group member should fetch and pull the new data file, open it in excel and add some more rows of data, save, and push back to GitHub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pPr marL="542925" indent="-457200">
              <a:buFont typeface="+mj-lt"/>
              <a:buAutoNum type="arabicPeriod"/>
            </a:pPr>
            <a:r>
              <a:rPr lang="en-US" dirty="0"/>
              <a:t>Repeat 2. until everyone has had a go at adding and pushing some data.  </a:t>
            </a:r>
            <a:r>
              <a:rPr lang="en-US" b="1" dirty="0"/>
              <a:t>Don’t be tempted to have multiple people editing the file at the same time!!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pPr marL="542925" indent="-457200">
              <a:buFont typeface="+mj-lt"/>
              <a:buAutoNum type="arabicPeriod"/>
            </a:pPr>
            <a:r>
              <a:rPr lang="en-US" dirty="0"/>
              <a:t>Make sure everyone pulls the final version of the data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8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89E1F-12B7-1451-68FF-7E2F4FD75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04EF-5B09-C019-5150-FCCB670C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0965"/>
            <a:ext cx="7886700" cy="86563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Explore your new data using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D9960-9D9D-EBBA-3C13-DC8FE3913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243" y="956603"/>
            <a:ext cx="8419513" cy="3967088"/>
          </a:xfrm>
        </p:spPr>
        <p:txBody>
          <a:bodyPr>
            <a:normAutofit fontScale="92500"/>
          </a:bodyPr>
          <a:lstStyle/>
          <a:p>
            <a:pPr marL="542925" indent="-457200">
              <a:buFont typeface="+mj-lt"/>
              <a:buAutoNum type="arabicPeriod"/>
            </a:pPr>
            <a:r>
              <a:rPr lang="en-US" dirty="0"/>
              <a:t>Work together in your groups to create a new R project (open a new RStudio window, and look in the top right corner) and develop an R script based on the one in the example repo that:</a:t>
            </a:r>
          </a:p>
          <a:p>
            <a:pPr lvl="1"/>
            <a:r>
              <a:rPr lang="en-US" dirty="0"/>
              <a:t>Reads in your data</a:t>
            </a:r>
          </a:p>
          <a:p>
            <a:pPr lvl="1"/>
            <a:r>
              <a:rPr lang="en-US" dirty="0"/>
              <a:t>Creates a </a:t>
            </a:r>
            <a:r>
              <a:rPr lang="en-US" dirty="0" err="1"/>
              <a:t>barplot</a:t>
            </a:r>
            <a:r>
              <a:rPr lang="en-US" dirty="0"/>
              <a:t> of votes for each option</a:t>
            </a:r>
          </a:p>
          <a:p>
            <a:pPr lvl="1"/>
            <a:r>
              <a:rPr lang="en-US" dirty="0"/>
              <a:t>Saves the </a:t>
            </a:r>
            <a:r>
              <a:rPr lang="en-US" dirty="0" err="1"/>
              <a:t>barplot</a:t>
            </a:r>
            <a:r>
              <a:rPr lang="en-US" dirty="0"/>
              <a:t> as a .</a:t>
            </a:r>
            <a:r>
              <a:rPr lang="en-US" dirty="0" err="1"/>
              <a:t>svg</a:t>
            </a:r>
            <a:r>
              <a:rPr lang="en-US" dirty="0"/>
              <a:t> file</a:t>
            </a:r>
          </a:p>
          <a:p>
            <a:pPr marL="428625" lvl="1" indent="0">
              <a:buNone/>
            </a:pPr>
            <a:r>
              <a:rPr lang="en-US" sz="2100" dirty="0"/>
              <a:t>  Don’t worry if not everything looks perfect immediately – you’ll fix it up later!</a:t>
            </a:r>
          </a:p>
          <a:p>
            <a:pPr lvl="1"/>
            <a:endParaRPr lang="en-US" dirty="0"/>
          </a:p>
          <a:p>
            <a:pPr marL="542925" indent="-457200">
              <a:buFont typeface="+mj-lt"/>
              <a:buAutoNum type="arabicPeriod"/>
            </a:pPr>
            <a:r>
              <a:rPr lang="en-US" dirty="0"/>
              <a:t>Commit and push the script from whoever’s local repo it is saved in to GitHub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pPr marL="542925" indent="-457200">
              <a:buFont typeface="+mj-lt"/>
              <a:buAutoNum type="arabicPeriod"/>
            </a:pPr>
            <a:r>
              <a:rPr lang="en-US" dirty="0"/>
              <a:t>Everyone else fetch and pull from GitHub, and try and run the script in RStudio on your machine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16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8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3169"/>
            <a:ext cx="6629399" cy="38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7"/>
          <p:cNvSpPr txBox="1"/>
          <p:nvPr/>
        </p:nvSpPr>
        <p:spPr>
          <a:xfrm>
            <a:off x="3523613" y="42019"/>
            <a:ext cx="20967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issues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87"/>
          <p:cNvSpPr/>
          <p:nvPr/>
        </p:nvSpPr>
        <p:spPr>
          <a:xfrm>
            <a:off x="6730425" y="2431256"/>
            <a:ext cx="602100" cy="3381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8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0" y="913387"/>
            <a:ext cx="6629400" cy="382190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8"/>
          <p:cNvSpPr txBox="1"/>
          <p:nvPr/>
        </p:nvSpPr>
        <p:spPr>
          <a:xfrm>
            <a:off x="3269025" y="58256"/>
            <a:ext cx="26059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9"/>
          <p:cNvSpPr txBox="1">
            <a:spLocks noGrp="1"/>
          </p:cNvSpPr>
          <p:nvPr>
            <p:ph type="body" idx="1"/>
          </p:nvPr>
        </p:nvSpPr>
        <p:spPr>
          <a:xfrm>
            <a:off x="1614488" y="1369219"/>
            <a:ext cx="5915025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600" name="Google Shape;600;p8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751" y="908269"/>
            <a:ext cx="6628499" cy="38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9"/>
          <p:cNvSpPr txBox="1"/>
          <p:nvPr/>
        </p:nvSpPr>
        <p:spPr>
          <a:xfrm>
            <a:off x="2486138" y="50138"/>
            <a:ext cx="41717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issue: Assigning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89"/>
          <p:cNvSpPr/>
          <p:nvPr/>
        </p:nvSpPr>
        <p:spPr>
          <a:xfrm>
            <a:off x="5862975" y="2005350"/>
            <a:ext cx="1423575" cy="1051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7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1088"/>
            <a:ext cx="6629399" cy="383165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74"/>
          <p:cNvSpPr txBox="1"/>
          <p:nvPr/>
        </p:nvSpPr>
        <p:spPr>
          <a:xfrm>
            <a:off x="3064069" y="93656"/>
            <a:ext cx="31810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74"/>
          <p:cNvSpPr/>
          <p:nvPr/>
        </p:nvSpPr>
        <p:spPr>
          <a:xfrm>
            <a:off x="6103031" y="1420631"/>
            <a:ext cx="1047150" cy="14287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0"/>
          <p:cNvSpPr txBox="1">
            <a:spLocks noGrp="1"/>
          </p:cNvSpPr>
          <p:nvPr>
            <p:ph type="body" idx="1"/>
          </p:nvPr>
        </p:nvSpPr>
        <p:spPr>
          <a:xfrm>
            <a:off x="1614488" y="1369219"/>
            <a:ext cx="5915025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608" name="Google Shape;608;p9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751" y="908269"/>
            <a:ext cx="6628499" cy="38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90"/>
          <p:cNvSpPr txBox="1"/>
          <p:nvPr/>
        </p:nvSpPr>
        <p:spPr>
          <a:xfrm>
            <a:off x="2486138" y="50138"/>
            <a:ext cx="41717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issue: Labels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90"/>
          <p:cNvSpPr/>
          <p:nvPr/>
        </p:nvSpPr>
        <p:spPr>
          <a:xfrm>
            <a:off x="5852775" y="2500294"/>
            <a:ext cx="1423575" cy="22299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1"/>
          <p:cNvSpPr txBox="1">
            <a:spLocks noGrp="1"/>
          </p:cNvSpPr>
          <p:nvPr>
            <p:ph type="body" idx="1"/>
          </p:nvPr>
        </p:nvSpPr>
        <p:spPr>
          <a:xfrm>
            <a:off x="1614488" y="1369219"/>
            <a:ext cx="5915025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616" name="Google Shape;616;p9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751" y="903169"/>
            <a:ext cx="6628499" cy="382700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91"/>
          <p:cNvSpPr txBox="1"/>
          <p:nvPr/>
        </p:nvSpPr>
        <p:spPr>
          <a:xfrm>
            <a:off x="3269025" y="58256"/>
            <a:ext cx="26059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9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473"/>
          <a:stretch/>
        </p:blipFill>
        <p:spPr>
          <a:xfrm>
            <a:off x="1872056" y="508350"/>
            <a:ext cx="5400000" cy="455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92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receives issue notification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0" y="1152788"/>
            <a:ext cx="6629401" cy="371856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93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corrects some errors in the code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pushes correction back to repo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9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5476" y="1133212"/>
            <a:ext cx="6629399" cy="3505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9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894" y="964406"/>
            <a:ext cx="5499488" cy="41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94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corrects some errors in the code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pushes correction back to repo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9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0" y="662925"/>
            <a:ext cx="6629402" cy="3385334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96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closes the issue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and resolving issues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59CA2-42FE-4F77-C488-85AC75855F43}"/>
              </a:ext>
            </a:extLst>
          </p:cNvPr>
          <p:cNvSpPr txBox="1">
            <a:spLocks/>
          </p:cNvSpPr>
          <p:nvPr/>
        </p:nvSpPr>
        <p:spPr>
          <a:xfrm>
            <a:off x="362243" y="808891"/>
            <a:ext cx="8419513" cy="4292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42925" marR="0" lvl="0" indent="-45720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Everyone create an issue for your repo and assign it – either to yourself or another group member (make sure everyone is assigned at least one).</a:t>
            </a: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      Examples:</a:t>
            </a:r>
          </a:p>
          <a:p>
            <a:pPr lvl="1">
              <a:spcBef>
                <a:spcPts val="56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Update the </a:t>
            </a:r>
            <a:r>
              <a:rPr lang="en-US" dirty="0">
                <a:solidFill>
                  <a:srgbClr val="000000"/>
                </a:solidFill>
              </a:rPr>
              <a:t>README to provide more info about the repo</a:t>
            </a:r>
          </a:p>
          <a:p>
            <a:pPr lvl="1">
              <a:spcBef>
                <a:spcPts val="56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Fix a bug you noticed while trying to run the code</a:t>
            </a:r>
          </a:p>
          <a:p>
            <a:pPr lvl="1">
              <a:spcBef>
                <a:spcPts val="56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Change the plot </a:t>
            </a:r>
            <a:r>
              <a:rPr lang="en-US" dirty="0" err="1">
                <a:solidFill>
                  <a:srgbClr val="000000"/>
                </a:solidFill>
              </a:rPr>
              <a:t>colour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spcBef>
                <a:spcPts val="56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Create a rival plot in your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favourite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alternative software…</a:t>
            </a:r>
          </a:p>
          <a:p>
            <a:pPr marL="542925" indent="-457200">
              <a:buClr>
                <a:srgbClr val="000000"/>
              </a:buClr>
              <a:buFont typeface="+mj-lt"/>
              <a:buAutoNum type="arabicPeriod" startAt="2"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542925" indent="-457200">
              <a:buClr>
                <a:srgbClr val="000000"/>
              </a:buClr>
              <a:buFont typeface="+mj-lt"/>
              <a:buAutoNum type="arabicPeriod" startAt="2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Work on fixing your assigned issue (trying not to work on the same file at the same time as someone else) and push the changes to GitHub</a:t>
            </a:r>
          </a:p>
          <a:p>
            <a:pPr marL="542925" indent="-457200">
              <a:buClr>
                <a:srgbClr val="000000"/>
              </a:buClr>
              <a:buFont typeface="+mj-lt"/>
              <a:buAutoNum type="arabicPeriod" startAt="2"/>
            </a:pPr>
            <a:endParaRPr lang="en-US" dirty="0">
              <a:solidFill>
                <a:srgbClr val="000000"/>
              </a:solidFill>
            </a:endParaRPr>
          </a:p>
          <a:p>
            <a:pPr marL="542925" indent="-457200">
              <a:buClr>
                <a:srgbClr val="000000"/>
              </a:buClr>
              <a:buFont typeface="+mj-lt"/>
              <a:buAutoNum type="arabicPeriod" startAt="2"/>
            </a:pPr>
            <a:r>
              <a:rPr lang="en-US" dirty="0">
                <a:solidFill>
                  <a:srgbClr val="000000"/>
                </a:solidFill>
              </a:rPr>
              <a:t>Mark your issue as resolved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342900" marR="0" lvl="0" indent="-257175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342900" marR="0" lvl="0" indent="-257175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2F5FE388-BDC3-4807-415F-46BCC50CC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15B3711F-C0E3-AFF7-3507-B90913E79B79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2529D-CCBE-15FB-B7BA-BAB038925353}"/>
              </a:ext>
            </a:extLst>
          </p:cNvPr>
          <p:cNvSpPr txBox="1">
            <a:spLocks/>
          </p:cNvSpPr>
          <p:nvPr/>
        </p:nvSpPr>
        <p:spPr>
          <a:xfrm>
            <a:off x="362243" y="963637"/>
            <a:ext cx="8419513" cy="2039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Disaster strikes – someone has accidentally deleted the data file from your repo and everyone has already pulled the change. </a:t>
            </a: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How do we recover the file?</a:t>
            </a: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342900" marR="0" lvl="0" indent="-257175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5308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509FB279-61C9-6597-3EF1-3C6378EA3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89BC74D4-4005-5706-0A37-ADE32F118248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9DF72-A1B8-873B-8B56-9495AE2EBC8C}"/>
              </a:ext>
            </a:extLst>
          </p:cNvPr>
          <p:cNvSpPr txBox="1">
            <a:spLocks/>
          </p:cNvSpPr>
          <p:nvPr/>
        </p:nvSpPr>
        <p:spPr>
          <a:xfrm>
            <a:off x="362243" y="633047"/>
            <a:ext cx="8419513" cy="41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Go to your GitHub repo online, and look through the commits to find the one where the file was deleted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D7B46-DFF9-7C45-7F96-D917C93B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462" y="1407511"/>
            <a:ext cx="6111073" cy="3735989"/>
          </a:xfrm>
          <a:prstGeom prst="rect">
            <a:avLst/>
          </a:prstGeom>
        </p:spPr>
      </p:pic>
      <p:sp>
        <p:nvSpPr>
          <p:cNvPr id="4" name="Google Shape;602;p89">
            <a:extLst>
              <a:ext uri="{FF2B5EF4-FFF2-40B4-BE49-F238E27FC236}">
                <a16:creationId xmlns:a16="http://schemas.microsoft.com/office/drawing/2014/main" id="{D974D6EF-280E-093A-5424-FF29832BCBBE}"/>
              </a:ext>
            </a:extLst>
          </p:cNvPr>
          <p:cNvSpPr/>
          <p:nvPr/>
        </p:nvSpPr>
        <p:spPr>
          <a:xfrm>
            <a:off x="5106571" y="1941342"/>
            <a:ext cx="633047" cy="27432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029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A8B0409B-9946-95A5-3799-F5D01FA7F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D19C5A2E-B42F-234E-CF24-1A651FDEBC86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37C18-B340-322F-D35F-B814B7723E04}"/>
              </a:ext>
            </a:extLst>
          </p:cNvPr>
          <p:cNvSpPr txBox="1">
            <a:spLocks/>
          </p:cNvSpPr>
          <p:nvPr/>
        </p:nvSpPr>
        <p:spPr>
          <a:xfrm>
            <a:off x="362243" y="633047"/>
            <a:ext cx="8419513" cy="41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Go to your GitHub repo online, and look through the commits to find the one where the file was deleted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BF99D-E0F7-1EF7-9E9E-317334302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912" y="1406286"/>
            <a:ext cx="6332552" cy="3538508"/>
          </a:xfrm>
          <a:prstGeom prst="rect">
            <a:avLst/>
          </a:prstGeom>
        </p:spPr>
      </p:pic>
      <p:sp>
        <p:nvSpPr>
          <p:cNvPr id="4" name="Google Shape;602;p89">
            <a:extLst>
              <a:ext uri="{FF2B5EF4-FFF2-40B4-BE49-F238E27FC236}">
                <a16:creationId xmlns:a16="http://schemas.microsoft.com/office/drawing/2014/main" id="{377AE451-2A59-F666-FADB-C1EC3A480C3B}"/>
              </a:ext>
            </a:extLst>
          </p:cNvPr>
          <p:cNvSpPr/>
          <p:nvPr/>
        </p:nvSpPr>
        <p:spPr>
          <a:xfrm>
            <a:off x="1744393" y="4002259"/>
            <a:ext cx="1892105" cy="33762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102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7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4875"/>
            <a:ext cx="6629399" cy="3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5"/>
          <p:cNvSpPr txBox="1"/>
          <p:nvPr/>
        </p:nvSpPr>
        <p:spPr>
          <a:xfrm>
            <a:off x="3064069" y="93656"/>
            <a:ext cx="31810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75"/>
          <p:cNvSpPr/>
          <p:nvPr/>
        </p:nvSpPr>
        <p:spPr>
          <a:xfrm>
            <a:off x="3658275" y="1952625"/>
            <a:ext cx="1047150" cy="3939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75"/>
          <p:cNvSpPr/>
          <p:nvPr/>
        </p:nvSpPr>
        <p:spPr>
          <a:xfrm>
            <a:off x="2841225" y="2481788"/>
            <a:ext cx="2540475" cy="37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75"/>
          <p:cNvSpPr/>
          <p:nvPr/>
        </p:nvSpPr>
        <p:spPr>
          <a:xfrm>
            <a:off x="2841225" y="2881838"/>
            <a:ext cx="2540475" cy="4466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75"/>
          <p:cNvSpPr/>
          <p:nvPr/>
        </p:nvSpPr>
        <p:spPr>
          <a:xfrm>
            <a:off x="2841225" y="3357713"/>
            <a:ext cx="2653650" cy="37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75"/>
          <p:cNvSpPr/>
          <p:nvPr/>
        </p:nvSpPr>
        <p:spPr>
          <a:xfrm>
            <a:off x="2841225" y="3728513"/>
            <a:ext cx="2653650" cy="37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75"/>
          <p:cNvSpPr/>
          <p:nvPr/>
        </p:nvSpPr>
        <p:spPr>
          <a:xfrm>
            <a:off x="2841225" y="4134638"/>
            <a:ext cx="2653650" cy="3939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1E4A5AB7-92A3-F389-9124-C96DCFB25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86331ED2-C46D-8FF9-FAAD-BD5329576E8E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6627D-BF05-D088-A8D8-E406105BB7FB}"/>
              </a:ext>
            </a:extLst>
          </p:cNvPr>
          <p:cNvSpPr txBox="1">
            <a:spLocks/>
          </p:cNvSpPr>
          <p:nvPr/>
        </p:nvSpPr>
        <p:spPr>
          <a:xfrm>
            <a:off x="362243" y="633047"/>
            <a:ext cx="8419513" cy="41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Go to the preceding commit and select “Browse repository at this point”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6AF2AF-3732-8170-F8AA-ED31336EB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915" y="1448073"/>
            <a:ext cx="5702692" cy="3582886"/>
          </a:xfrm>
          <a:prstGeom prst="rect">
            <a:avLst/>
          </a:prstGeom>
        </p:spPr>
      </p:pic>
      <p:sp>
        <p:nvSpPr>
          <p:cNvPr id="4" name="Google Shape;602;p89">
            <a:extLst>
              <a:ext uri="{FF2B5EF4-FFF2-40B4-BE49-F238E27FC236}">
                <a16:creationId xmlns:a16="http://schemas.microsoft.com/office/drawing/2014/main" id="{8984C4BC-C023-A7C0-6CDE-6F16037A1BC3}"/>
              </a:ext>
            </a:extLst>
          </p:cNvPr>
          <p:cNvSpPr/>
          <p:nvPr/>
        </p:nvSpPr>
        <p:spPr>
          <a:xfrm>
            <a:off x="6231988" y="4065563"/>
            <a:ext cx="1215097" cy="96539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9617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A76F9911-67EF-5392-9654-EC3A9A36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F4E98BB6-8971-57DE-E124-5B8CBD1BD738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B5FDC-DBF4-EE89-24C7-90F5128334FD}"/>
              </a:ext>
            </a:extLst>
          </p:cNvPr>
          <p:cNvSpPr txBox="1">
            <a:spLocks/>
          </p:cNvSpPr>
          <p:nvPr/>
        </p:nvSpPr>
        <p:spPr>
          <a:xfrm>
            <a:off x="316523" y="633047"/>
            <a:ext cx="8465233" cy="41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Locate and click on the deleted file in the old version of the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6168F-F472-DB30-62DA-5C3C8C5A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915" y="1171022"/>
            <a:ext cx="5371026" cy="3714864"/>
          </a:xfrm>
          <a:prstGeom prst="rect">
            <a:avLst/>
          </a:prstGeom>
        </p:spPr>
      </p:pic>
      <p:sp>
        <p:nvSpPr>
          <p:cNvPr id="4" name="Google Shape;602;p89">
            <a:extLst>
              <a:ext uri="{FF2B5EF4-FFF2-40B4-BE49-F238E27FC236}">
                <a16:creationId xmlns:a16="http://schemas.microsoft.com/office/drawing/2014/main" id="{2C7882A6-E0A6-75E4-99F1-EE4C5BC579F7}"/>
              </a:ext>
            </a:extLst>
          </p:cNvPr>
          <p:cNvSpPr/>
          <p:nvPr/>
        </p:nvSpPr>
        <p:spPr>
          <a:xfrm>
            <a:off x="1696915" y="3123029"/>
            <a:ext cx="5435746" cy="29542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8528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9FF74E4B-2C40-9D71-F158-C76153E6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DD03757F-E482-A2CF-258B-28366A9C24F2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D0C32-220D-999D-C4CF-1AAC6594187E}"/>
              </a:ext>
            </a:extLst>
          </p:cNvPr>
          <p:cNvSpPr txBox="1">
            <a:spLocks/>
          </p:cNvSpPr>
          <p:nvPr/>
        </p:nvSpPr>
        <p:spPr>
          <a:xfrm>
            <a:off x="316523" y="633047"/>
            <a:ext cx="8465233" cy="41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Download the deleted file:</a:t>
            </a: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Add the downloaded file back into your repo and push back to GitHub. Everyone can the pull the restored file.</a:t>
            </a: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</a:rPr>
              <a:t>In your groups, try deleting the data file from your repo and recovering it from GitHub.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EE8615-D7FE-5F40-7976-C948B5FD3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10" y="1205125"/>
            <a:ext cx="8219257" cy="1045707"/>
          </a:xfrm>
          <a:prstGeom prst="rect">
            <a:avLst/>
          </a:prstGeom>
        </p:spPr>
      </p:pic>
      <p:sp>
        <p:nvSpPr>
          <p:cNvPr id="4" name="Google Shape;602;p89">
            <a:extLst>
              <a:ext uri="{FF2B5EF4-FFF2-40B4-BE49-F238E27FC236}">
                <a16:creationId xmlns:a16="http://schemas.microsoft.com/office/drawing/2014/main" id="{47AA10D1-0A07-87C7-334B-79256A65E63A}"/>
              </a:ext>
            </a:extLst>
          </p:cNvPr>
          <p:cNvSpPr/>
          <p:nvPr/>
        </p:nvSpPr>
        <p:spPr>
          <a:xfrm>
            <a:off x="8032652" y="1800665"/>
            <a:ext cx="261710" cy="27432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1864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5BDF14C2-9A37-A78D-E094-45C4E1C27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07CEACE5-B70F-363F-97AD-33AEF5A5DF24}"/>
              </a:ext>
            </a:extLst>
          </p:cNvPr>
          <p:cNvSpPr txBox="1"/>
          <p:nvPr/>
        </p:nvSpPr>
        <p:spPr>
          <a:xfrm>
            <a:off x="1201725" y="2148651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Bonus R trick!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9119E5C-C580-1959-6CF5-092C152E6F36}"/>
              </a:ext>
            </a:extLst>
          </p:cNvPr>
          <p:cNvSpPr/>
          <p:nvPr/>
        </p:nvSpPr>
        <p:spPr>
          <a:xfrm>
            <a:off x="1485900" y="719137"/>
            <a:ext cx="5829300" cy="3499379"/>
          </a:xfrm>
          <a:custGeom>
            <a:avLst/>
            <a:gdLst>
              <a:gd name="connsiteX0" fmla="*/ 0 w 7772400"/>
              <a:gd name="connsiteY0" fmla="*/ 0 h 4665838"/>
              <a:gd name="connsiteX1" fmla="*/ 7772400 w 7772400"/>
              <a:gd name="connsiteY1" fmla="*/ 0 h 4665838"/>
              <a:gd name="connsiteX2" fmla="*/ 7772400 w 7772400"/>
              <a:gd name="connsiteY2" fmla="*/ 4665838 h 4665838"/>
              <a:gd name="connsiteX3" fmla="*/ 0 w 7772400"/>
              <a:gd name="connsiteY3" fmla="*/ 4665838 h 466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2400" h="4665838">
                <a:moveTo>
                  <a:pt x="0" y="0"/>
                </a:moveTo>
                <a:lnTo>
                  <a:pt x="7772400" y="0"/>
                </a:lnTo>
                <a:lnTo>
                  <a:pt x="7772400" y="4665838"/>
                </a:lnTo>
                <a:lnTo>
                  <a:pt x="0" y="4665838"/>
                </a:lnTo>
                <a:close/>
              </a:path>
            </a:pathLst>
          </a:custGeom>
          <a:noFill/>
          <a:ln w="11994" cap="rnd">
            <a:noFill/>
            <a:prstDash val="solid"/>
            <a:round/>
          </a:ln>
        </p:spPr>
        <p:txBody>
          <a:bodyPr rtlCol="0" anchor="ctr"/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8811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F3945FF0-DE00-410A-D206-A9AB29E84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54163926-0BF9-3678-8D69-87F8201EAC7C}"/>
              </a:ext>
            </a:extLst>
          </p:cNvPr>
          <p:cNvSpPr txBox="1"/>
          <p:nvPr/>
        </p:nvSpPr>
        <p:spPr>
          <a:xfrm>
            <a:off x="1246841" y="73447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 the venue preference </a:t>
            </a:r>
            <a:r>
              <a:rPr lang="en-GB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barchart</a:t>
            </a:r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work?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6BA3883-E8E6-619B-229D-9981FC6827CC}"/>
              </a:ext>
            </a:extLst>
          </p:cNvPr>
          <p:cNvSpPr/>
          <p:nvPr/>
        </p:nvSpPr>
        <p:spPr>
          <a:xfrm>
            <a:off x="1485900" y="719137"/>
            <a:ext cx="5829300" cy="3499379"/>
          </a:xfrm>
          <a:custGeom>
            <a:avLst/>
            <a:gdLst>
              <a:gd name="connsiteX0" fmla="*/ 0 w 7772400"/>
              <a:gd name="connsiteY0" fmla="*/ 0 h 4665838"/>
              <a:gd name="connsiteX1" fmla="*/ 7772400 w 7772400"/>
              <a:gd name="connsiteY1" fmla="*/ 0 h 4665838"/>
              <a:gd name="connsiteX2" fmla="*/ 7772400 w 7772400"/>
              <a:gd name="connsiteY2" fmla="*/ 4665838 h 4665838"/>
              <a:gd name="connsiteX3" fmla="*/ 0 w 7772400"/>
              <a:gd name="connsiteY3" fmla="*/ 4665838 h 466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2400" h="4665838">
                <a:moveTo>
                  <a:pt x="0" y="0"/>
                </a:moveTo>
                <a:lnTo>
                  <a:pt x="7772400" y="0"/>
                </a:lnTo>
                <a:lnTo>
                  <a:pt x="7772400" y="4665838"/>
                </a:lnTo>
                <a:lnTo>
                  <a:pt x="0" y="4665838"/>
                </a:lnTo>
                <a:close/>
              </a:path>
            </a:pathLst>
          </a:custGeom>
          <a:noFill/>
          <a:ln w="11994" cap="rnd">
            <a:noFill/>
            <a:prstDash val="solid"/>
            <a:round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6" name="Graphic 2">
            <a:extLst>
              <a:ext uri="{FF2B5EF4-FFF2-40B4-BE49-F238E27FC236}">
                <a16:creationId xmlns:a16="http://schemas.microsoft.com/office/drawing/2014/main" id="{981B4D27-1879-4034-BFFE-2CE290319B9E}"/>
              </a:ext>
            </a:extLst>
          </p:cNvPr>
          <p:cNvGrpSpPr/>
          <p:nvPr/>
        </p:nvGrpSpPr>
        <p:grpSpPr>
          <a:xfrm>
            <a:off x="1841841" y="776353"/>
            <a:ext cx="4814930" cy="3164643"/>
            <a:chOff x="797482" y="1024579"/>
            <a:chExt cx="6419906" cy="4219524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0ADB9D0-A97E-E978-E1E9-AD2BBCD0169E}"/>
                </a:ext>
              </a:extLst>
            </p:cNvPr>
            <p:cNvSpPr/>
            <p:nvPr/>
          </p:nvSpPr>
          <p:spPr>
            <a:xfrm>
              <a:off x="797482" y="4412889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6759DEF-D4B7-A1C5-2E24-7F6F887C1BDE}"/>
                </a:ext>
              </a:extLst>
            </p:cNvPr>
            <p:cNvSpPr/>
            <p:nvPr/>
          </p:nvSpPr>
          <p:spPr>
            <a:xfrm>
              <a:off x="797482" y="3134281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E455EFA-D85E-6FB4-B953-A04316652646}"/>
                </a:ext>
              </a:extLst>
            </p:cNvPr>
            <p:cNvSpPr/>
            <p:nvPr/>
          </p:nvSpPr>
          <p:spPr>
            <a:xfrm>
              <a:off x="797482" y="1855674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C97A12A-D177-4DFF-E42F-A80ECD26BBA2}"/>
                </a:ext>
              </a:extLst>
            </p:cNvPr>
            <p:cNvSpPr/>
            <p:nvPr/>
          </p:nvSpPr>
          <p:spPr>
            <a:xfrm>
              <a:off x="797482" y="5052313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1720218-5DD1-1BA3-7718-11B98DE3D240}"/>
                </a:ext>
              </a:extLst>
            </p:cNvPr>
            <p:cNvSpPr/>
            <p:nvPr/>
          </p:nvSpPr>
          <p:spPr>
            <a:xfrm>
              <a:off x="797482" y="3773585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A225102-A373-323B-C20E-53477CED2524}"/>
                </a:ext>
              </a:extLst>
            </p:cNvPr>
            <p:cNvSpPr/>
            <p:nvPr/>
          </p:nvSpPr>
          <p:spPr>
            <a:xfrm>
              <a:off x="797482" y="2494978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62E156B-0BFF-BB3B-703A-5F35466CE738}"/>
                </a:ext>
              </a:extLst>
            </p:cNvPr>
            <p:cNvSpPr/>
            <p:nvPr/>
          </p:nvSpPr>
          <p:spPr>
            <a:xfrm>
              <a:off x="797482" y="1216370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46F98F1-29A0-C703-C02E-40916A025F49}"/>
                </a:ext>
              </a:extLst>
            </p:cNvPr>
            <p:cNvSpPr/>
            <p:nvPr/>
          </p:nvSpPr>
          <p:spPr>
            <a:xfrm>
              <a:off x="1332554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315DF5B-E032-BDB3-D6E0-76A9E050694C}"/>
                </a:ext>
              </a:extLst>
            </p:cNvPr>
            <p:cNvSpPr/>
            <p:nvPr/>
          </p:nvSpPr>
          <p:spPr>
            <a:xfrm>
              <a:off x="2224101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CF5C92D-EFDB-8674-48FE-743A61B62421}"/>
                </a:ext>
              </a:extLst>
            </p:cNvPr>
            <p:cNvSpPr/>
            <p:nvPr/>
          </p:nvSpPr>
          <p:spPr>
            <a:xfrm>
              <a:off x="3115768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BA01F3C-3E0E-3E35-0CC1-3C8E74ED5BBC}"/>
                </a:ext>
              </a:extLst>
            </p:cNvPr>
            <p:cNvSpPr/>
            <p:nvPr/>
          </p:nvSpPr>
          <p:spPr>
            <a:xfrm>
              <a:off x="4007435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25CB95E-BEE8-9AD5-5087-8D85863BE484}"/>
                </a:ext>
              </a:extLst>
            </p:cNvPr>
            <p:cNvSpPr/>
            <p:nvPr/>
          </p:nvSpPr>
          <p:spPr>
            <a:xfrm>
              <a:off x="4899102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A762542-25D9-7754-2E6B-986E19E9B755}"/>
                </a:ext>
              </a:extLst>
            </p:cNvPr>
            <p:cNvSpPr/>
            <p:nvPr/>
          </p:nvSpPr>
          <p:spPr>
            <a:xfrm>
              <a:off x="5790769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050BED4-B54C-5441-3C77-9E4B41328348}"/>
                </a:ext>
              </a:extLst>
            </p:cNvPr>
            <p:cNvSpPr/>
            <p:nvPr/>
          </p:nvSpPr>
          <p:spPr>
            <a:xfrm>
              <a:off x="6682436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1EE9617-DB57-95F9-C7A1-F3AE3F71BDF6}"/>
                </a:ext>
              </a:extLst>
            </p:cNvPr>
            <p:cNvSpPr/>
            <p:nvPr/>
          </p:nvSpPr>
          <p:spPr>
            <a:xfrm>
              <a:off x="931220" y="1855674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9B4E38F-7141-1E97-BF07-65991282E731}"/>
                </a:ext>
              </a:extLst>
            </p:cNvPr>
            <p:cNvSpPr/>
            <p:nvPr/>
          </p:nvSpPr>
          <p:spPr>
            <a:xfrm>
              <a:off x="931220" y="2494978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25E065F-D8BF-EEB0-1E5A-F368A0EBAABD}"/>
                </a:ext>
              </a:extLst>
            </p:cNvPr>
            <p:cNvSpPr/>
            <p:nvPr/>
          </p:nvSpPr>
          <p:spPr>
            <a:xfrm>
              <a:off x="1822887" y="2494978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9A955B-B283-CB43-DB61-8E6D19DC3EB8}"/>
                </a:ext>
              </a:extLst>
            </p:cNvPr>
            <p:cNvSpPr/>
            <p:nvPr/>
          </p:nvSpPr>
          <p:spPr>
            <a:xfrm>
              <a:off x="3606221" y="3773585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52B9F31-374C-BB40-8969-C7718AB94218}"/>
                </a:ext>
              </a:extLst>
            </p:cNvPr>
            <p:cNvSpPr/>
            <p:nvPr/>
          </p:nvSpPr>
          <p:spPr>
            <a:xfrm>
              <a:off x="3606221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8CEFC90-C394-E9D6-12B0-BE2BEF26A7AB}"/>
                </a:ext>
              </a:extLst>
            </p:cNvPr>
            <p:cNvSpPr/>
            <p:nvPr/>
          </p:nvSpPr>
          <p:spPr>
            <a:xfrm>
              <a:off x="4497888" y="3773585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53A4065-2FD2-09A4-89D7-9B78CC7B308A}"/>
                </a:ext>
              </a:extLst>
            </p:cNvPr>
            <p:cNvSpPr/>
            <p:nvPr/>
          </p:nvSpPr>
          <p:spPr>
            <a:xfrm>
              <a:off x="4497888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3908282-31BB-5680-DADE-DCCB5ED626B0}"/>
                </a:ext>
              </a:extLst>
            </p:cNvPr>
            <p:cNvSpPr/>
            <p:nvPr/>
          </p:nvSpPr>
          <p:spPr>
            <a:xfrm>
              <a:off x="5389555" y="3134281"/>
              <a:ext cx="802548" cy="1917911"/>
            </a:xfrm>
            <a:custGeom>
              <a:avLst/>
              <a:gdLst>
                <a:gd name="connsiteX0" fmla="*/ 0 w 802548"/>
                <a:gd name="connsiteY0" fmla="*/ 0 h 1917911"/>
                <a:gd name="connsiteX1" fmla="*/ 802548 w 802548"/>
                <a:gd name="connsiteY1" fmla="*/ 0 h 1917911"/>
                <a:gd name="connsiteX2" fmla="*/ 802548 w 802548"/>
                <a:gd name="connsiteY2" fmla="*/ 1917911 h 1917911"/>
                <a:gd name="connsiteX3" fmla="*/ 0 w 802548"/>
                <a:gd name="connsiteY3" fmla="*/ 1917911 h 191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1917911">
                  <a:moveTo>
                    <a:pt x="0" y="0"/>
                  </a:moveTo>
                  <a:lnTo>
                    <a:pt x="802548" y="0"/>
                  </a:lnTo>
                  <a:lnTo>
                    <a:pt x="802548" y="1917911"/>
                  </a:lnTo>
                  <a:lnTo>
                    <a:pt x="0" y="1917911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38CAD1C-B765-6A4F-42F3-BDFF09DB9A2D}"/>
                </a:ext>
              </a:extLst>
            </p:cNvPr>
            <p:cNvSpPr/>
            <p:nvPr/>
          </p:nvSpPr>
          <p:spPr>
            <a:xfrm>
              <a:off x="6281222" y="1216370"/>
              <a:ext cx="802548" cy="3835942"/>
            </a:xfrm>
            <a:custGeom>
              <a:avLst/>
              <a:gdLst>
                <a:gd name="connsiteX0" fmla="*/ 0 w 802548"/>
                <a:gd name="connsiteY0" fmla="*/ 0 h 3835942"/>
                <a:gd name="connsiteX1" fmla="*/ 802548 w 802548"/>
                <a:gd name="connsiteY1" fmla="*/ 0 h 3835942"/>
                <a:gd name="connsiteX2" fmla="*/ 802548 w 802548"/>
                <a:gd name="connsiteY2" fmla="*/ 3835943 h 3835942"/>
                <a:gd name="connsiteX3" fmla="*/ 0 w 802548"/>
                <a:gd name="connsiteY3" fmla="*/ 3835943 h 383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3835942">
                  <a:moveTo>
                    <a:pt x="0" y="0"/>
                  </a:moveTo>
                  <a:lnTo>
                    <a:pt x="802548" y="0"/>
                  </a:lnTo>
                  <a:lnTo>
                    <a:pt x="802548" y="3835943"/>
                  </a:lnTo>
                  <a:lnTo>
                    <a:pt x="0" y="3835943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9815F00-C7B9-84A3-019C-152A1683A419}"/>
                </a:ext>
              </a:extLst>
            </p:cNvPr>
            <p:cNvSpPr/>
            <p:nvPr/>
          </p:nvSpPr>
          <p:spPr>
            <a:xfrm>
              <a:off x="2714554" y="1216370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DCE6F30-77E9-CA02-009D-375BF8919DCD}"/>
                </a:ext>
              </a:extLst>
            </p:cNvPr>
            <p:cNvSpPr/>
            <p:nvPr/>
          </p:nvSpPr>
          <p:spPr>
            <a:xfrm>
              <a:off x="2716927" y="3779522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00BA38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B0E29B3-FDDB-5445-C2D3-3F21BD30D973}"/>
                </a:ext>
              </a:extLst>
            </p:cNvPr>
            <p:cNvSpPr/>
            <p:nvPr/>
          </p:nvSpPr>
          <p:spPr>
            <a:xfrm>
              <a:off x="2714554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grpSp>
        <p:nvGrpSpPr>
          <p:cNvPr id="33" name="Graphic 2">
            <a:extLst>
              <a:ext uri="{FF2B5EF4-FFF2-40B4-BE49-F238E27FC236}">
                <a16:creationId xmlns:a16="http://schemas.microsoft.com/office/drawing/2014/main" id="{4BC04230-1ABD-1A84-DE81-2703F1147B7D}"/>
              </a:ext>
            </a:extLst>
          </p:cNvPr>
          <p:cNvGrpSpPr/>
          <p:nvPr/>
        </p:nvGrpSpPr>
        <p:grpSpPr>
          <a:xfrm>
            <a:off x="1480883" y="834358"/>
            <a:ext cx="5797156" cy="3385363"/>
            <a:chOff x="450509" y="1112477"/>
            <a:chExt cx="7729542" cy="451381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A004DA0-9588-6D01-603C-0BDD8279546F}"/>
                </a:ext>
              </a:extLst>
            </p:cNvPr>
            <p:cNvSpPr txBox="1"/>
            <p:nvPr/>
          </p:nvSpPr>
          <p:spPr>
            <a:xfrm>
              <a:off x="586937" y="4948421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319377-198D-D00C-29E6-0BEB9F58DA20}"/>
                </a:ext>
              </a:extLst>
            </p:cNvPr>
            <p:cNvSpPr txBox="1"/>
            <p:nvPr/>
          </p:nvSpPr>
          <p:spPr>
            <a:xfrm>
              <a:off x="586937" y="3669811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8A8F4-1537-C81F-6EFB-6F83BE70C278}"/>
                </a:ext>
              </a:extLst>
            </p:cNvPr>
            <p:cNvSpPr txBox="1"/>
            <p:nvPr/>
          </p:nvSpPr>
          <p:spPr>
            <a:xfrm>
              <a:off x="586937" y="2391205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3A4982-1641-CBD3-BF4E-4C32C890FB3B}"/>
                </a:ext>
              </a:extLst>
            </p:cNvPr>
            <p:cNvSpPr txBox="1"/>
            <p:nvPr/>
          </p:nvSpPr>
          <p:spPr>
            <a:xfrm>
              <a:off x="586937" y="1112477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B376AC0-A936-5B53-D3B7-9EF4FE757D1C}"/>
                </a:ext>
              </a:extLst>
            </p:cNvPr>
            <p:cNvSpPr txBox="1"/>
            <p:nvPr/>
          </p:nvSpPr>
          <p:spPr>
            <a:xfrm>
              <a:off x="947249" y="5237126"/>
              <a:ext cx="718573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Addis in Dar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48376A-D359-5BBC-1B21-E7887DCE5DC2}"/>
                </a:ext>
              </a:extLst>
            </p:cNvPr>
            <p:cNvSpPr txBox="1"/>
            <p:nvPr/>
          </p:nvSpPr>
          <p:spPr>
            <a:xfrm>
              <a:off x="1700861" y="5237126"/>
              <a:ext cx="94513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Dumpling monkey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F8243E-5959-55A7-158F-6CDF715FD857}"/>
                </a:ext>
              </a:extLst>
            </p:cNvPr>
            <p:cNvSpPr txBox="1"/>
            <p:nvPr/>
          </p:nvSpPr>
          <p:spPr>
            <a:xfrm>
              <a:off x="2856405" y="5237126"/>
              <a:ext cx="513389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eSushi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62130DF-B3ED-B762-753C-18FC1FF672CD}"/>
                </a:ext>
              </a:extLst>
            </p:cNvPr>
            <p:cNvSpPr txBox="1"/>
            <p:nvPr/>
          </p:nvSpPr>
          <p:spPr>
            <a:xfrm>
              <a:off x="3736077" y="5237126"/>
              <a:ext cx="530488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Greggs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1F365A9-56DE-F99A-B025-69EA374F185B}"/>
                </a:ext>
              </a:extLst>
            </p:cNvPr>
            <p:cNvSpPr txBox="1"/>
            <p:nvPr/>
          </p:nvSpPr>
          <p:spPr>
            <a:xfrm>
              <a:off x="4621748" y="5237126"/>
              <a:ext cx="543312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IHI cafe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F93CFB-8DB9-495C-0D7D-FA543BC2F5C9}"/>
                </a:ext>
              </a:extLst>
            </p:cNvPr>
            <p:cNvSpPr txBox="1"/>
            <p:nvPr/>
          </p:nvSpPr>
          <p:spPr>
            <a:xfrm>
              <a:off x="5375479" y="5237126"/>
              <a:ext cx="763457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Rose Garden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FE0ED13-7CA3-FC22-372B-757D2CE5B64B}"/>
                </a:ext>
              </a:extLst>
            </p:cNvPr>
            <p:cNvSpPr txBox="1"/>
            <p:nvPr/>
          </p:nvSpPr>
          <p:spPr>
            <a:xfrm>
              <a:off x="6297132" y="5237126"/>
              <a:ext cx="716436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Sound Bites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AAF6F74-CF51-5D8A-E37C-3502192A1EE3}"/>
                </a:ext>
              </a:extLst>
            </p:cNvPr>
            <p:cNvSpPr txBox="1"/>
            <p:nvPr/>
          </p:nvSpPr>
          <p:spPr>
            <a:xfrm>
              <a:off x="3736077" y="5376140"/>
              <a:ext cx="539037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venue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50254D-023D-281D-6EFF-63A1111D4514}"/>
                </a:ext>
              </a:extLst>
            </p:cNvPr>
            <p:cNvSpPr txBox="1"/>
            <p:nvPr/>
          </p:nvSpPr>
          <p:spPr>
            <a:xfrm rot="16200000">
              <a:off x="422552" y="3009203"/>
              <a:ext cx="306067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C911D40-E83E-469B-28DE-189721E43B2E}"/>
                </a:ext>
              </a:extLst>
            </p:cNvPr>
            <p:cNvSpPr txBox="1"/>
            <p:nvPr/>
          </p:nvSpPr>
          <p:spPr>
            <a:xfrm>
              <a:off x="7323138" y="2684229"/>
              <a:ext cx="697200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university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4BFF4ED-710E-0980-BADA-604703F74886}"/>
                </a:ext>
              </a:extLst>
            </p:cNvPr>
            <p:cNvSpPr/>
            <p:nvPr/>
          </p:nvSpPr>
          <p:spPr>
            <a:xfrm>
              <a:off x="7423093" y="2926658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102774-9090-4D54-3DD9-20C916C017C2}"/>
                </a:ext>
              </a:extLst>
            </p:cNvPr>
            <p:cNvSpPr/>
            <p:nvPr/>
          </p:nvSpPr>
          <p:spPr>
            <a:xfrm>
              <a:off x="7423093" y="3341186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898EDE6-298B-9E5A-FE11-03CE11020DE0}"/>
                </a:ext>
              </a:extLst>
            </p:cNvPr>
            <p:cNvSpPr txBox="1"/>
            <p:nvPr/>
          </p:nvSpPr>
          <p:spPr>
            <a:xfrm>
              <a:off x="7596131" y="2917999"/>
              <a:ext cx="583920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rtl val="0"/>
                </a:rPr>
                <a:t>Glasgow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B6BCB2E-87AB-0C3A-F13A-0943696C0298}"/>
                </a:ext>
              </a:extLst>
            </p:cNvPr>
            <p:cNvSpPr txBox="1"/>
            <p:nvPr/>
          </p:nvSpPr>
          <p:spPr>
            <a:xfrm>
              <a:off x="7596131" y="3332529"/>
              <a:ext cx="51125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rtl val="0"/>
                </a:rPr>
                <a:t>Ifakara</a:t>
              </a:r>
            </a:p>
          </p:txBody>
        </p:sp>
      </p:grpSp>
      <p:sp>
        <p:nvSpPr>
          <p:cNvPr id="2" name="Google Shape;653;p97">
            <a:extLst>
              <a:ext uri="{FF2B5EF4-FFF2-40B4-BE49-F238E27FC236}">
                <a16:creationId xmlns:a16="http://schemas.microsoft.com/office/drawing/2014/main" id="{5C88DC99-A748-7C99-D818-5F243D8D3A3E}"/>
              </a:ext>
            </a:extLst>
          </p:cNvPr>
          <p:cNvSpPr txBox="1"/>
          <p:nvPr/>
        </p:nvSpPr>
        <p:spPr>
          <a:xfrm>
            <a:off x="160421" y="4364257"/>
            <a:ext cx="8983579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there anything you might need to edit when you present this work?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52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71E1D3C6-0337-0B4F-348E-F63F4B6E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B6ED7AD1-46E9-7C8D-2044-24627C77D88F}"/>
              </a:ext>
            </a:extLst>
          </p:cNvPr>
          <p:cNvSpPr txBox="1"/>
          <p:nvPr/>
        </p:nvSpPr>
        <p:spPr>
          <a:xfrm>
            <a:off x="1246841" y="73447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 you know that </a:t>
            </a:r>
            <a:r>
              <a:rPr lang="en-GB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svg</a:t>
            </a:r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files are editable!!!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FD584A-F444-CC37-86D0-8AAC92980FA6}"/>
              </a:ext>
            </a:extLst>
          </p:cNvPr>
          <p:cNvSpPr/>
          <p:nvPr/>
        </p:nvSpPr>
        <p:spPr>
          <a:xfrm>
            <a:off x="1485900" y="719137"/>
            <a:ext cx="5829300" cy="3499379"/>
          </a:xfrm>
          <a:custGeom>
            <a:avLst/>
            <a:gdLst>
              <a:gd name="connsiteX0" fmla="*/ 0 w 7772400"/>
              <a:gd name="connsiteY0" fmla="*/ 0 h 4665838"/>
              <a:gd name="connsiteX1" fmla="*/ 7772400 w 7772400"/>
              <a:gd name="connsiteY1" fmla="*/ 0 h 4665838"/>
              <a:gd name="connsiteX2" fmla="*/ 7772400 w 7772400"/>
              <a:gd name="connsiteY2" fmla="*/ 4665838 h 4665838"/>
              <a:gd name="connsiteX3" fmla="*/ 0 w 7772400"/>
              <a:gd name="connsiteY3" fmla="*/ 4665838 h 466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2400" h="4665838">
                <a:moveTo>
                  <a:pt x="0" y="0"/>
                </a:moveTo>
                <a:lnTo>
                  <a:pt x="7772400" y="0"/>
                </a:lnTo>
                <a:lnTo>
                  <a:pt x="7772400" y="4665838"/>
                </a:lnTo>
                <a:lnTo>
                  <a:pt x="0" y="4665838"/>
                </a:lnTo>
                <a:close/>
              </a:path>
            </a:pathLst>
          </a:custGeom>
          <a:noFill/>
          <a:ln w="11994" cap="rnd">
            <a:noFill/>
            <a:prstDash val="solid"/>
            <a:round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6" name="Graphic 2">
            <a:extLst>
              <a:ext uri="{FF2B5EF4-FFF2-40B4-BE49-F238E27FC236}">
                <a16:creationId xmlns:a16="http://schemas.microsoft.com/office/drawing/2014/main" id="{ED09BD1D-F6EB-547F-20AC-FFF31A893FCF}"/>
              </a:ext>
            </a:extLst>
          </p:cNvPr>
          <p:cNvGrpSpPr/>
          <p:nvPr/>
        </p:nvGrpSpPr>
        <p:grpSpPr>
          <a:xfrm>
            <a:off x="1841812" y="786631"/>
            <a:ext cx="4814930" cy="4206746"/>
            <a:chOff x="797482" y="1024579"/>
            <a:chExt cx="6419906" cy="5608995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9DBD075-AF0C-79A3-0F42-A5DD3906233B}"/>
                </a:ext>
              </a:extLst>
            </p:cNvPr>
            <p:cNvSpPr/>
            <p:nvPr/>
          </p:nvSpPr>
          <p:spPr>
            <a:xfrm>
              <a:off x="797482" y="4412889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7A56768-DDAD-74AC-0C30-39F2F136151B}"/>
                </a:ext>
              </a:extLst>
            </p:cNvPr>
            <p:cNvSpPr/>
            <p:nvPr/>
          </p:nvSpPr>
          <p:spPr>
            <a:xfrm>
              <a:off x="797482" y="3134281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045F487-101C-D0A6-66DD-929F4BC7E88D}"/>
                </a:ext>
              </a:extLst>
            </p:cNvPr>
            <p:cNvSpPr/>
            <p:nvPr/>
          </p:nvSpPr>
          <p:spPr>
            <a:xfrm>
              <a:off x="797482" y="1855674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D618C3A-309D-07EF-02CD-CB8ACE7E7222}"/>
                </a:ext>
              </a:extLst>
            </p:cNvPr>
            <p:cNvSpPr/>
            <p:nvPr/>
          </p:nvSpPr>
          <p:spPr>
            <a:xfrm>
              <a:off x="797482" y="5052313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38BE078-4C36-74B8-7168-90368C30CD5C}"/>
                </a:ext>
              </a:extLst>
            </p:cNvPr>
            <p:cNvSpPr/>
            <p:nvPr/>
          </p:nvSpPr>
          <p:spPr>
            <a:xfrm>
              <a:off x="797482" y="3773585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205DEDA-9EA9-7E96-35A7-13B01D401AAF}"/>
                </a:ext>
              </a:extLst>
            </p:cNvPr>
            <p:cNvSpPr/>
            <p:nvPr/>
          </p:nvSpPr>
          <p:spPr>
            <a:xfrm>
              <a:off x="797482" y="2494978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A510B1-CF05-70EF-FA07-FB8C8AE57A39}"/>
                </a:ext>
              </a:extLst>
            </p:cNvPr>
            <p:cNvSpPr/>
            <p:nvPr/>
          </p:nvSpPr>
          <p:spPr>
            <a:xfrm>
              <a:off x="797482" y="1216370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18A4BFB-B33E-CB4B-5570-6E7A65555F6E}"/>
                </a:ext>
              </a:extLst>
            </p:cNvPr>
            <p:cNvSpPr/>
            <p:nvPr/>
          </p:nvSpPr>
          <p:spPr>
            <a:xfrm>
              <a:off x="1332554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07626E4-8FC0-E26C-7A87-591A4DD2FF3B}"/>
                </a:ext>
              </a:extLst>
            </p:cNvPr>
            <p:cNvSpPr/>
            <p:nvPr/>
          </p:nvSpPr>
          <p:spPr>
            <a:xfrm>
              <a:off x="2224101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A5B8737-576E-D1CE-EDBB-9D0D659A9E04}"/>
                </a:ext>
              </a:extLst>
            </p:cNvPr>
            <p:cNvSpPr/>
            <p:nvPr/>
          </p:nvSpPr>
          <p:spPr>
            <a:xfrm>
              <a:off x="3115768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547F690-39BB-2035-060E-C64294272B38}"/>
                </a:ext>
              </a:extLst>
            </p:cNvPr>
            <p:cNvSpPr/>
            <p:nvPr/>
          </p:nvSpPr>
          <p:spPr>
            <a:xfrm>
              <a:off x="4007435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172A550-BF95-6FAA-FAC3-1BDAA2ADE756}"/>
                </a:ext>
              </a:extLst>
            </p:cNvPr>
            <p:cNvSpPr/>
            <p:nvPr/>
          </p:nvSpPr>
          <p:spPr>
            <a:xfrm>
              <a:off x="4899102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48EE1-3F38-8081-6560-D0DF5F226628}"/>
                </a:ext>
              </a:extLst>
            </p:cNvPr>
            <p:cNvSpPr/>
            <p:nvPr/>
          </p:nvSpPr>
          <p:spPr>
            <a:xfrm>
              <a:off x="5790769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E875FBB-CE35-26E3-20E4-4E9FEE50EB60}"/>
                </a:ext>
              </a:extLst>
            </p:cNvPr>
            <p:cNvSpPr/>
            <p:nvPr/>
          </p:nvSpPr>
          <p:spPr>
            <a:xfrm>
              <a:off x="6682436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7C0F9FA-409E-27CE-8604-3AFEFD900F54}"/>
                </a:ext>
              </a:extLst>
            </p:cNvPr>
            <p:cNvSpPr/>
            <p:nvPr/>
          </p:nvSpPr>
          <p:spPr>
            <a:xfrm>
              <a:off x="931220" y="1855674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70A4E88-DF08-6E50-CFAA-1F30C89960AB}"/>
                </a:ext>
              </a:extLst>
            </p:cNvPr>
            <p:cNvSpPr/>
            <p:nvPr/>
          </p:nvSpPr>
          <p:spPr>
            <a:xfrm>
              <a:off x="931220" y="2494978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344C35F-C13B-43DC-CF7D-EFA27AEF8D3B}"/>
                </a:ext>
              </a:extLst>
            </p:cNvPr>
            <p:cNvSpPr/>
            <p:nvPr/>
          </p:nvSpPr>
          <p:spPr>
            <a:xfrm>
              <a:off x="1822887" y="2494978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73D933E-1391-1306-AD09-ABFBF41D36AA}"/>
                </a:ext>
              </a:extLst>
            </p:cNvPr>
            <p:cNvSpPr/>
            <p:nvPr/>
          </p:nvSpPr>
          <p:spPr>
            <a:xfrm>
              <a:off x="3606221" y="3773585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D07ABEA-803C-FC41-6801-F23CA91D9678}"/>
                </a:ext>
              </a:extLst>
            </p:cNvPr>
            <p:cNvSpPr/>
            <p:nvPr/>
          </p:nvSpPr>
          <p:spPr>
            <a:xfrm>
              <a:off x="3606221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E90B8CE-FC12-5DAA-E01D-F1DEB9BFBFE5}"/>
                </a:ext>
              </a:extLst>
            </p:cNvPr>
            <p:cNvSpPr/>
            <p:nvPr/>
          </p:nvSpPr>
          <p:spPr>
            <a:xfrm>
              <a:off x="4497888" y="3773585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A02A6DE-A145-B245-79E3-858261543ABF}"/>
                </a:ext>
              </a:extLst>
            </p:cNvPr>
            <p:cNvSpPr/>
            <p:nvPr/>
          </p:nvSpPr>
          <p:spPr>
            <a:xfrm>
              <a:off x="4497888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370C4C8-3B4B-96FC-0124-9D2F1E28D637}"/>
                </a:ext>
              </a:extLst>
            </p:cNvPr>
            <p:cNvSpPr/>
            <p:nvPr/>
          </p:nvSpPr>
          <p:spPr>
            <a:xfrm>
              <a:off x="5389555" y="3134281"/>
              <a:ext cx="802548" cy="1917911"/>
            </a:xfrm>
            <a:custGeom>
              <a:avLst/>
              <a:gdLst>
                <a:gd name="connsiteX0" fmla="*/ 0 w 802548"/>
                <a:gd name="connsiteY0" fmla="*/ 0 h 1917911"/>
                <a:gd name="connsiteX1" fmla="*/ 802548 w 802548"/>
                <a:gd name="connsiteY1" fmla="*/ 0 h 1917911"/>
                <a:gd name="connsiteX2" fmla="*/ 802548 w 802548"/>
                <a:gd name="connsiteY2" fmla="*/ 1917911 h 1917911"/>
                <a:gd name="connsiteX3" fmla="*/ 0 w 802548"/>
                <a:gd name="connsiteY3" fmla="*/ 1917911 h 191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1917911">
                  <a:moveTo>
                    <a:pt x="0" y="0"/>
                  </a:moveTo>
                  <a:lnTo>
                    <a:pt x="802548" y="0"/>
                  </a:lnTo>
                  <a:lnTo>
                    <a:pt x="802548" y="1917911"/>
                  </a:lnTo>
                  <a:lnTo>
                    <a:pt x="0" y="1917911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D746893-EFC4-BDC5-B595-2AD47EBC6C9E}"/>
                </a:ext>
              </a:extLst>
            </p:cNvPr>
            <p:cNvSpPr/>
            <p:nvPr/>
          </p:nvSpPr>
          <p:spPr>
            <a:xfrm>
              <a:off x="6281222" y="1216370"/>
              <a:ext cx="802548" cy="3835942"/>
            </a:xfrm>
            <a:custGeom>
              <a:avLst/>
              <a:gdLst>
                <a:gd name="connsiteX0" fmla="*/ 0 w 802548"/>
                <a:gd name="connsiteY0" fmla="*/ 0 h 3835942"/>
                <a:gd name="connsiteX1" fmla="*/ 802548 w 802548"/>
                <a:gd name="connsiteY1" fmla="*/ 0 h 3835942"/>
                <a:gd name="connsiteX2" fmla="*/ 802548 w 802548"/>
                <a:gd name="connsiteY2" fmla="*/ 3835943 h 3835942"/>
                <a:gd name="connsiteX3" fmla="*/ 0 w 802548"/>
                <a:gd name="connsiteY3" fmla="*/ 3835943 h 383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3835942">
                  <a:moveTo>
                    <a:pt x="0" y="0"/>
                  </a:moveTo>
                  <a:lnTo>
                    <a:pt x="802548" y="0"/>
                  </a:lnTo>
                  <a:lnTo>
                    <a:pt x="802548" y="3835943"/>
                  </a:lnTo>
                  <a:lnTo>
                    <a:pt x="0" y="3835943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C68C12A-291B-9ED1-BB74-C210CF74BB49}"/>
                </a:ext>
              </a:extLst>
            </p:cNvPr>
            <p:cNvSpPr/>
            <p:nvPr/>
          </p:nvSpPr>
          <p:spPr>
            <a:xfrm>
              <a:off x="2714554" y="1216370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23B16D2-35AC-3CB1-1670-02C6AF1FEBFC}"/>
                </a:ext>
              </a:extLst>
            </p:cNvPr>
            <p:cNvSpPr/>
            <p:nvPr/>
          </p:nvSpPr>
          <p:spPr>
            <a:xfrm>
              <a:off x="2726488" y="5994271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00BA38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C4ED301-352A-E713-1101-B197CB2228C8}"/>
                </a:ext>
              </a:extLst>
            </p:cNvPr>
            <p:cNvSpPr/>
            <p:nvPr/>
          </p:nvSpPr>
          <p:spPr>
            <a:xfrm>
              <a:off x="2714554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grpSp>
        <p:nvGrpSpPr>
          <p:cNvPr id="33" name="Graphic 2">
            <a:extLst>
              <a:ext uri="{FF2B5EF4-FFF2-40B4-BE49-F238E27FC236}">
                <a16:creationId xmlns:a16="http://schemas.microsoft.com/office/drawing/2014/main" id="{7480DB82-85E2-3505-857E-C296024A7D0D}"/>
              </a:ext>
            </a:extLst>
          </p:cNvPr>
          <p:cNvGrpSpPr/>
          <p:nvPr/>
        </p:nvGrpSpPr>
        <p:grpSpPr>
          <a:xfrm>
            <a:off x="1480883" y="834358"/>
            <a:ext cx="5797156" cy="4014684"/>
            <a:chOff x="450509" y="1112477"/>
            <a:chExt cx="7729542" cy="535291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3A4201-15FC-8DB9-8BCB-56E485A72C81}"/>
                </a:ext>
              </a:extLst>
            </p:cNvPr>
            <p:cNvSpPr txBox="1"/>
            <p:nvPr/>
          </p:nvSpPr>
          <p:spPr>
            <a:xfrm>
              <a:off x="586937" y="4948421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28DE7B-F568-F53D-FF4E-A0F69C8F9FFC}"/>
                </a:ext>
              </a:extLst>
            </p:cNvPr>
            <p:cNvSpPr txBox="1"/>
            <p:nvPr/>
          </p:nvSpPr>
          <p:spPr>
            <a:xfrm>
              <a:off x="586937" y="3669811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D048B1-6A7E-424A-EFDE-887E8A3FEEC2}"/>
                </a:ext>
              </a:extLst>
            </p:cNvPr>
            <p:cNvSpPr txBox="1"/>
            <p:nvPr/>
          </p:nvSpPr>
          <p:spPr>
            <a:xfrm>
              <a:off x="586937" y="2391205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0306D1-5B95-C8E6-6E59-48B07237FD1D}"/>
                </a:ext>
              </a:extLst>
            </p:cNvPr>
            <p:cNvSpPr txBox="1"/>
            <p:nvPr/>
          </p:nvSpPr>
          <p:spPr>
            <a:xfrm>
              <a:off x="586937" y="1112477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5689B-800F-3C94-2C42-4C7B7F09C0BC}"/>
                </a:ext>
              </a:extLst>
            </p:cNvPr>
            <p:cNvSpPr txBox="1"/>
            <p:nvPr/>
          </p:nvSpPr>
          <p:spPr>
            <a:xfrm>
              <a:off x="947249" y="5237126"/>
              <a:ext cx="718573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Addis in Dar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301E6B-574F-3CB0-4CD6-BCD4F52F1840}"/>
                </a:ext>
              </a:extLst>
            </p:cNvPr>
            <p:cNvSpPr txBox="1"/>
            <p:nvPr/>
          </p:nvSpPr>
          <p:spPr>
            <a:xfrm>
              <a:off x="1700861" y="5237126"/>
              <a:ext cx="94513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Dumpling monkey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B54BB05-06FB-9B45-72AC-9B09D872521D}"/>
                </a:ext>
              </a:extLst>
            </p:cNvPr>
            <p:cNvSpPr txBox="1"/>
            <p:nvPr/>
          </p:nvSpPr>
          <p:spPr>
            <a:xfrm>
              <a:off x="2856405" y="5237126"/>
              <a:ext cx="513389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eSushi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11ED791-DCBD-B898-A8A0-FDD2D409860A}"/>
                </a:ext>
              </a:extLst>
            </p:cNvPr>
            <p:cNvSpPr txBox="1"/>
            <p:nvPr/>
          </p:nvSpPr>
          <p:spPr>
            <a:xfrm>
              <a:off x="3736077" y="5237126"/>
              <a:ext cx="530488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Greggs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150E43-9CCF-F80A-BD5F-F322FF459CD0}"/>
                </a:ext>
              </a:extLst>
            </p:cNvPr>
            <p:cNvSpPr txBox="1"/>
            <p:nvPr/>
          </p:nvSpPr>
          <p:spPr>
            <a:xfrm>
              <a:off x="4621748" y="5237126"/>
              <a:ext cx="543312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IHI cafe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E8C90E-2199-7B34-DFC8-6EE5B59CEAC3}"/>
                </a:ext>
              </a:extLst>
            </p:cNvPr>
            <p:cNvSpPr txBox="1"/>
            <p:nvPr/>
          </p:nvSpPr>
          <p:spPr>
            <a:xfrm>
              <a:off x="5375479" y="5237126"/>
              <a:ext cx="763457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Rose Garden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DAC528-ED05-010C-B698-94154DAF53A2}"/>
                </a:ext>
              </a:extLst>
            </p:cNvPr>
            <p:cNvSpPr txBox="1"/>
            <p:nvPr/>
          </p:nvSpPr>
          <p:spPr>
            <a:xfrm>
              <a:off x="6297132" y="5237126"/>
              <a:ext cx="716436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Sound Bites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4A8058-A861-82C0-9533-C3A6ECF4B5AA}"/>
                </a:ext>
              </a:extLst>
            </p:cNvPr>
            <p:cNvSpPr txBox="1"/>
            <p:nvPr/>
          </p:nvSpPr>
          <p:spPr>
            <a:xfrm>
              <a:off x="3736077" y="5376140"/>
              <a:ext cx="539037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venue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D68F4D-6EF1-B4FA-24A5-E954983911F1}"/>
                </a:ext>
              </a:extLst>
            </p:cNvPr>
            <p:cNvSpPr txBox="1"/>
            <p:nvPr/>
          </p:nvSpPr>
          <p:spPr>
            <a:xfrm rot="16200000">
              <a:off x="422552" y="3009203"/>
              <a:ext cx="306067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B0E8A4F-09E8-3BA9-F730-29729F3609AC}"/>
                </a:ext>
              </a:extLst>
            </p:cNvPr>
            <p:cNvSpPr txBox="1"/>
            <p:nvPr/>
          </p:nvSpPr>
          <p:spPr>
            <a:xfrm>
              <a:off x="7323138" y="2684229"/>
              <a:ext cx="697200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university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9085FFF-1B13-5E47-2F63-1D54ADD3215D}"/>
                </a:ext>
              </a:extLst>
            </p:cNvPr>
            <p:cNvSpPr/>
            <p:nvPr/>
          </p:nvSpPr>
          <p:spPr>
            <a:xfrm>
              <a:off x="7423093" y="2926658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B624B7E-596F-AD91-A344-7703DB36CABD}"/>
                </a:ext>
              </a:extLst>
            </p:cNvPr>
            <p:cNvSpPr/>
            <p:nvPr/>
          </p:nvSpPr>
          <p:spPr>
            <a:xfrm>
              <a:off x="2913542" y="6061766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00BA38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ACDD53C-F0E4-AB79-3257-EEE2223E6024}"/>
                </a:ext>
              </a:extLst>
            </p:cNvPr>
            <p:cNvSpPr/>
            <p:nvPr/>
          </p:nvSpPr>
          <p:spPr>
            <a:xfrm>
              <a:off x="7423093" y="3341186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7A7ACAA-DF2E-70A7-D577-F0C5991E94A6}"/>
                </a:ext>
              </a:extLst>
            </p:cNvPr>
            <p:cNvSpPr txBox="1"/>
            <p:nvPr/>
          </p:nvSpPr>
          <p:spPr>
            <a:xfrm>
              <a:off x="7596131" y="2917999"/>
              <a:ext cx="583920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rtl val="0"/>
                </a:rPr>
                <a:t>Glasgow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0CFA063-C3CE-E6A4-0A24-F7EC51F84443}"/>
                </a:ext>
              </a:extLst>
            </p:cNvPr>
            <p:cNvSpPr txBox="1"/>
            <p:nvPr/>
          </p:nvSpPr>
          <p:spPr>
            <a:xfrm>
              <a:off x="3103773" y="6238488"/>
              <a:ext cx="534763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 dirty="0" err="1">
                  <a:ln/>
                  <a:rtl val="0"/>
                </a:rPr>
                <a:t>Glasgw</a:t>
              </a:r>
              <a:endParaRPr lang="en-US" sz="506" dirty="0">
                <a:ln/>
                <a:rtl val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EA30ED-5E0F-3ACD-1900-9F458D822AE8}"/>
                </a:ext>
              </a:extLst>
            </p:cNvPr>
            <p:cNvSpPr txBox="1"/>
            <p:nvPr/>
          </p:nvSpPr>
          <p:spPr>
            <a:xfrm>
              <a:off x="7596131" y="3332529"/>
              <a:ext cx="51125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rtl val="0"/>
                </a:rPr>
                <a:t>Ifakara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78A6345-4621-CE2C-0571-6BE2CBB3B565}"/>
              </a:ext>
            </a:extLst>
          </p:cNvPr>
          <p:cNvSpPr txBox="1"/>
          <p:nvPr/>
        </p:nvSpPr>
        <p:spPr>
          <a:xfrm>
            <a:off x="3421427" y="3051292"/>
            <a:ext cx="407484" cy="170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506" dirty="0">
                <a:ln/>
                <a:rtl val="0"/>
              </a:rPr>
              <a:t>ARGH?</a:t>
            </a:r>
          </a:p>
        </p:txBody>
      </p:sp>
    </p:spTree>
    <p:extLst>
      <p:ext uri="{BB962C8B-B14F-4D97-AF65-F5344CB8AC3E}">
        <p14:creationId xmlns:p14="http://schemas.microsoft.com/office/powerpoint/2010/main" val="3368412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320A-CF26-406E-478F-FB3066D7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F098DC1-0C93-A281-9911-4E33E3D89412}"/>
              </a:ext>
            </a:extLst>
          </p:cNvPr>
          <p:cNvSpPr/>
          <p:nvPr/>
        </p:nvSpPr>
        <p:spPr>
          <a:xfrm>
            <a:off x="1752600" y="571500"/>
            <a:ext cx="5638800" cy="4000500"/>
          </a:xfrm>
          <a:custGeom>
            <a:avLst/>
            <a:gdLst>
              <a:gd name="connsiteX0" fmla="*/ 0 w 5638800"/>
              <a:gd name="connsiteY0" fmla="*/ 0 h 4000500"/>
              <a:gd name="connsiteX1" fmla="*/ 5638800 w 5638800"/>
              <a:gd name="connsiteY1" fmla="*/ 0 h 4000500"/>
              <a:gd name="connsiteX2" fmla="*/ 5638800 w 5638800"/>
              <a:gd name="connsiteY2" fmla="*/ 4000500 h 4000500"/>
              <a:gd name="connsiteX3" fmla="*/ 0 w 5638800"/>
              <a:gd name="connsiteY3" fmla="*/ 400050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8800" h="4000500">
                <a:moveTo>
                  <a:pt x="0" y="0"/>
                </a:moveTo>
                <a:lnTo>
                  <a:pt x="5638800" y="0"/>
                </a:lnTo>
                <a:lnTo>
                  <a:pt x="5638800" y="4000500"/>
                </a:lnTo>
                <a:lnTo>
                  <a:pt x="0" y="4000500"/>
                </a:lnTo>
                <a:close/>
              </a:path>
            </a:pathLst>
          </a:custGeom>
          <a:noFill/>
          <a:ln w="12700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DF3BAC97-EA76-F974-DE77-17A6762E0276}"/>
              </a:ext>
            </a:extLst>
          </p:cNvPr>
          <p:cNvGrpSpPr/>
          <p:nvPr/>
        </p:nvGrpSpPr>
        <p:grpSpPr>
          <a:xfrm>
            <a:off x="2112899" y="124193"/>
            <a:ext cx="4206747" cy="4046110"/>
            <a:chOff x="2112899" y="124193"/>
            <a:chExt cx="4206747" cy="404611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8473A66-EE66-995D-05ED-860639066942}"/>
                </a:ext>
              </a:extLst>
            </p:cNvPr>
            <p:cNvSpPr/>
            <p:nvPr/>
          </p:nvSpPr>
          <p:spPr>
            <a:xfrm>
              <a:off x="2112899" y="3475027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6731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520E3A2-E70B-1E6E-705E-D7E31F33FFE2}"/>
                </a:ext>
              </a:extLst>
            </p:cNvPr>
            <p:cNvSpPr/>
            <p:nvPr/>
          </p:nvSpPr>
          <p:spPr>
            <a:xfrm>
              <a:off x="2112899" y="2405526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6731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93D3554-3FFF-5A6A-C4C3-000A664DF4FE}"/>
                </a:ext>
              </a:extLst>
            </p:cNvPr>
            <p:cNvSpPr/>
            <p:nvPr/>
          </p:nvSpPr>
          <p:spPr>
            <a:xfrm>
              <a:off x="2112899" y="1336025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6731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9F0C1F-0488-9A8E-6536-39DEC8CC9027}"/>
                </a:ext>
              </a:extLst>
            </p:cNvPr>
            <p:cNvSpPr/>
            <p:nvPr/>
          </p:nvSpPr>
          <p:spPr>
            <a:xfrm>
              <a:off x="2112899" y="4009777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5932AF2-45C4-0F06-7D67-FD1A1432DC0E}"/>
                </a:ext>
              </a:extLst>
            </p:cNvPr>
            <p:cNvSpPr/>
            <p:nvPr/>
          </p:nvSpPr>
          <p:spPr>
            <a:xfrm>
              <a:off x="2112899" y="2940277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82BC858-02BD-19FD-8628-2EAD9AB98477}"/>
                </a:ext>
              </a:extLst>
            </p:cNvPr>
            <p:cNvSpPr/>
            <p:nvPr/>
          </p:nvSpPr>
          <p:spPr>
            <a:xfrm>
              <a:off x="2112899" y="1870776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15FF949-E667-C2A0-7641-BFD2223566FB}"/>
                </a:ext>
              </a:extLst>
            </p:cNvPr>
            <p:cNvSpPr/>
            <p:nvPr/>
          </p:nvSpPr>
          <p:spPr>
            <a:xfrm>
              <a:off x="2112899" y="801275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1726BE7-90D8-7CA1-988A-33482E599723}"/>
                </a:ext>
              </a:extLst>
            </p:cNvPr>
            <p:cNvSpPr/>
            <p:nvPr/>
          </p:nvSpPr>
          <p:spPr>
            <a:xfrm>
              <a:off x="2463545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A7359C5-829B-8CD2-084C-D571DC5A5A28}"/>
                </a:ext>
              </a:extLst>
            </p:cNvPr>
            <p:cNvSpPr/>
            <p:nvPr/>
          </p:nvSpPr>
          <p:spPr>
            <a:xfrm>
              <a:off x="3047746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F861812-AA08-86FA-9418-E373AC0C6194}"/>
                </a:ext>
              </a:extLst>
            </p:cNvPr>
            <p:cNvSpPr/>
            <p:nvPr/>
          </p:nvSpPr>
          <p:spPr>
            <a:xfrm>
              <a:off x="3632073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A6AEC27-DCCF-7F6F-4F3D-C1953E9A2899}"/>
                </a:ext>
              </a:extLst>
            </p:cNvPr>
            <p:cNvSpPr/>
            <p:nvPr/>
          </p:nvSpPr>
          <p:spPr>
            <a:xfrm>
              <a:off x="4216273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78ABACA-6E34-B73C-94EE-4D45D774CF51}"/>
                </a:ext>
              </a:extLst>
            </p:cNvPr>
            <p:cNvSpPr/>
            <p:nvPr/>
          </p:nvSpPr>
          <p:spPr>
            <a:xfrm>
              <a:off x="4800600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9D6B054-842C-1F74-FE66-0F8A82A54F46}"/>
                </a:ext>
              </a:extLst>
            </p:cNvPr>
            <p:cNvSpPr/>
            <p:nvPr/>
          </p:nvSpPr>
          <p:spPr>
            <a:xfrm>
              <a:off x="5384800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00F8CCA-5E48-1E54-EA45-0AE652F82BEA}"/>
                </a:ext>
              </a:extLst>
            </p:cNvPr>
            <p:cNvSpPr/>
            <p:nvPr/>
          </p:nvSpPr>
          <p:spPr>
            <a:xfrm>
              <a:off x="5969127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85E6CE7-32CA-6233-4169-6C0C548C7C9A}"/>
                </a:ext>
              </a:extLst>
            </p:cNvPr>
            <p:cNvSpPr/>
            <p:nvPr/>
          </p:nvSpPr>
          <p:spPr>
            <a:xfrm>
              <a:off x="2200529" y="1336025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D2FA318-926D-8235-CD95-689B6E011433}"/>
                </a:ext>
              </a:extLst>
            </p:cNvPr>
            <p:cNvSpPr/>
            <p:nvPr/>
          </p:nvSpPr>
          <p:spPr>
            <a:xfrm>
              <a:off x="2200529" y="1870776"/>
              <a:ext cx="525907" cy="2139001"/>
            </a:xfrm>
            <a:custGeom>
              <a:avLst/>
              <a:gdLst>
                <a:gd name="connsiteX0" fmla="*/ 0 w 525907"/>
                <a:gd name="connsiteY0" fmla="*/ 0 h 2139001"/>
                <a:gd name="connsiteX1" fmla="*/ 525907 w 525907"/>
                <a:gd name="connsiteY1" fmla="*/ 0 h 2139001"/>
                <a:gd name="connsiteX2" fmla="*/ 525907 w 525907"/>
                <a:gd name="connsiteY2" fmla="*/ 2139002 h 2139001"/>
                <a:gd name="connsiteX3" fmla="*/ 0 w 525907"/>
                <a:gd name="connsiteY3" fmla="*/ 2139002 h 213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2139001">
                  <a:moveTo>
                    <a:pt x="0" y="0"/>
                  </a:moveTo>
                  <a:lnTo>
                    <a:pt x="525907" y="0"/>
                  </a:lnTo>
                  <a:lnTo>
                    <a:pt x="525907" y="2139002"/>
                  </a:lnTo>
                  <a:lnTo>
                    <a:pt x="0" y="2139002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F539E11-E866-581F-E09B-E3D143B6330C}"/>
                </a:ext>
              </a:extLst>
            </p:cNvPr>
            <p:cNvSpPr/>
            <p:nvPr/>
          </p:nvSpPr>
          <p:spPr>
            <a:xfrm>
              <a:off x="2784856" y="1870776"/>
              <a:ext cx="525907" cy="2139001"/>
            </a:xfrm>
            <a:custGeom>
              <a:avLst/>
              <a:gdLst>
                <a:gd name="connsiteX0" fmla="*/ 0 w 525907"/>
                <a:gd name="connsiteY0" fmla="*/ 0 h 2139001"/>
                <a:gd name="connsiteX1" fmla="*/ 525907 w 525907"/>
                <a:gd name="connsiteY1" fmla="*/ 0 h 2139001"/>
                <a:gd name="connsiteX2" fmla="*/ 525907 w 525907"/>
                <a:gd name="connsiteY2" fmla="*/ 2139002 h 2139001"/>
                <a:gd name="connsiteX3" fmla="*/ 0 w 525907"/>
                <a:gd name="connsiteY3" fmla="*/ 2139002 h 213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2139001">
                  <a:moveTo>
                    <a:pt x="0" y="0"/>
                  </a:moveTo>
                  <a:lnTo>
                    <a:pt x="525907" y="0"/>
                  </a:lnTo>
                  <a:lnTo>
                    <a:pt x="525907" y="2139002"/>
                  </a:lnTo>
                  <a:lnTo>
                    <a:pt x="0" y="2139002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07E0B4C-DFF6-40C8-599C-43AADF23BEA3}"/>
                </a:ext>
              </a:extLst>
            </p:cNvPr>
            <p:cNvSpPr/>
            <p:nvPr/>
          </p:nvSpPr>
          <p:spPr>
            <a:xfrm>
              <a:off x="3953383" y="294027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31BADE2-DEE9-2A68-4349-932A6CC98736}"/>
                </a:ext>
              </a:extLst>
            </p:cNvPr>
            <p:cNvSpPr/>
            <p:nvPr/>
          </p:nvSpPr>
          <p:spPr>
            <a:xfrm>
              <a:off x="3953383" y="347502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2BE12A4-3EA0-3476-F59C-B3E6FD24710B}"/>
                </a:ext>
              </a:extLst>
            </p:cNvPr>
            <p:cNvSpPr/>
            <p:nvPr/>
          </p:nvSpPr>
          <p:spPr>
            <a:xfrm>
              <a:off x="4537710" y="294027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DCC56C0-D8EA-9520-5C5A-073440DD6512}"/>
                </a:ext>
              </a:extLst>
            </p:cNvPr>
            <p:cNvSpPr/>
            <p:nvPr/>
          </p:nvSpPr>
          <p:spPr>
            <a:xfrm>
              <a:off x="4537710" y="347502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C2D755-F741-CF74-9113-1661E662B245}"/>
                </a:ext>
              </a:extLst>
            </p:cNvPr>
            <p:cNvSpPr/>
            <p:nvPr/>
          </p:nvSpPr>
          <p:spPr>
            <a:xfrm>
              <a:off x="5121910" y="2405526"/>
              <a:ext cx="525907" cy="1604251"/>
            </a:xfrm>
            <a:custGeom>
              <a:avLst/>
              <a:gdLst>
                <a:gd name="connsiteX0" fmla="*/ 0 w 525907"/>
                <a:gd name="connsiteY0" fmla="*/ 0 h 1604251"/>
                <a:gd name="connsiteX1" fmla="*/ 525907 w 525907"/>
                <a:gd name="connsiteY1" fmla="*/ 0 h 1604251"/>
                <a:gd name="connsiteX2" fmla="*/ 525907 w 525907"/>
                <a:gd name="connsiteY2" fmla="*/ 1604251 h 1604251"/>
                <a:gd name="connsiteX3" fmla="*/ 0 w 525907"/>
                <a:gd name="connsiteY3" fmla="*/ 1604251 h 160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1604251">
                  <a:moveTo>
                    <a:pt x="0" y="0"/>
                  </a:moveTo>
                  <a:lnTo>
                    <a:pt x="525907" y="0"/>
                  </a:lnTo>
                  <a:lnTo>
                    <a:pt x="525907" y="1604251"/>
                  </a:lnTo>
                  <a:lnTo>
                    <a:pt x="0" y="1604251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38737E8-BA8A-5AD9-BF23-824CCB8AE83D}"/>
                </a:ext>
              </a:extLst>
            </p:cNvPr>
            <p:cNvSpPr/>
            <p:nvPr/>
          </p:nvSpPr>
          <p:spPr>
            <a:xfrm>
              <a:off x="5706237" y="801275"/>
              <a:ext cx="525907" cy="3208502"/>
            </a:xfrm>
            <a:custGeom>
              <a:avLst/>
              <a:gdLst>
                <a:gd name="connsiteX0" fmla="*/ 0 w 525907"/>
                <a:gd name="connsiteY0" fmla="*/ 0 h 3208502"/>
                <a:gd name="connsiteX1" fmla="*/ 525907 w 525907"/>
                <a:gd name="connsiteY1" fmla="*/ 0 h 3208502"/>
                <a:gd name="connsiteX2" fmla="*/ 525907 w 525907"/>
                <a:gd name="connsiteY2" fmla="*/ 3208502 h 3208502"/>
                <a:gd name="connsiteX3" fmla="*/ 0 w 525907"/>
                <a:gd name="connsiteY3" fmla="*/ 3208502 h 32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3208502">
                  <a:moveTo>
                    <a:pt x="0" y="0"/>
                  </a:moveTo>
                  <a:lnTo>
                    <a:pt x="525907" y="0"/>
                  </a:lnTo>
                  <a:lnTo>
                    <a:pt x="525907" y="3208502"/>
                  </a:lnTo>
                  <a:lnTo>
                    <a:pt x="0" y="3208502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C4A701B-E969-51BD-E707-727C6A25AD18}"/>
                </a:ext>
              </a:extLst>
            </p:cNvPr>
            <p:cNvSpPr/>
            <p:nvPr/>
          </p:nvSpPr>
          <p:spPr>
            <a:xfrm>
              <a:off x="3369056" y="801275"/>
              <a:ext cx="525907" cy="2139001"/>
            </a:xfrm>
            <a:custGeom>
              <a:avLst/>
              <a:gdLst>
                <a:gd name="connsiteX0" fmla="*/ 0 w 525907"/>
                <a:gd name="connsiteY0" fmla="*/ 0 h 2139001"/>
                <a:gd name="connsiteX1" fmla="*/ 525907 w 525907"/>
                <a:gd name="connsiteY1" fmla="*/ 0 h 2139001"/>
                <a:gd name="connsiteX2" fmla="*/ 525907 w 525907"/>
                <a:gd name="connsiteY2" fmla="*/ 2139002 h 2139001"/>
                <a:gd name="connsiteX3" fmla="*/ 0 w 525907"/>
                <a:gd name="connsiteY3" fmla="*/ 2139002 h 213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2139001">
                  <a:moveTo>
                    <a:pt x="0" y="0"/>
                  </a:moveTo>
                  <a:lnTo>
                    <a:pt x="525907" y="0"/>
                  </a:lnTo>
                  <a:lnTo>
                    <a:pt x="525907" y="2139002"/>
                  </a:lnTo>
                  <a:lnTo>
                    <a:pt x="0" y="2139002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E2B200F-D040-7D2C-A151-B96A45FB067A}"/>
                </a:ext>
              </a:extLst>
            </p:cNvPr>
            <p:cNvSpPr/>
            <p:nvPr/>
          </p:nvSpPr>
          <p:spPr>
            <a:xfrm>
              <a:off x="3440049" y="124193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00BA38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4CBC0EA-E4EE-1C47-F437-5F76225BA9A9}"/>
                </a:ext>
              </a:extLst>
            </p:cNvPr>
            <p:cNvSpPr/>
            <p:nvPr/>
          </p:nvSpPr>
          <p:spPr>
            <a:xfrm>
              <a:off x="3369056" y="347502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aphic 3">
            <a:extLst>
              <a:ext uri="{FF2B5EF4-FFF2-40B4-BE49-F238E27FC236}">
                <a16:creationId xmlns:a16="http://schemas.microsoft.com/office/drawing/2014/main" id="{92F6D2A5-0CA2-3BC6-0B7C-5DFAA849B1AF}"/>
              </a:ext>
            </a:extLst>
          </p:cNvPr>
          <p:cNvGrpSpPr/>
          <p:nvPr/>
        </p:nvGrpSpPr>
        <p:grpSpPr>
          <a:xfrm>
            <a:off x="1749920" y="694282"/>
            <a:ext cx="5603506" cy="3957239"/>
            <a:chOff x="1749920" y="694282"/>
            <a:chExt cx="5603506" cy="395723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9E56C4-C7E9-3816-0B46-392D77B8B56C}"/>
                </a:ext>
              </a:extLst>
            </p:cNvPr>
            <p:cNvSpPr txBox="1"/>
            <p:nvPr/>
          </p:nvSpPr>
          <p:spPr>
            <a:xfrm>
              <a:off x="1895348" y="3902784"/>
              <a:ext cx="246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87689B-DCE6-ACB6-EFA4-2DFC908198FC}"/>
                </a:ext>
              </a:extLst>
            </p:cNvPr>
            <p:cNvSpPr txBox="1"/>
            <p:nvPr/>
          </p:nvSpPr>
          <p:spPr>
            <a:xfrm>
              <a:off x="1895348" y="2833283"/>
              <a:ext cx="246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2E862E-39E4-5FFD-8EC8-E64F6788584F}"/>
                </a:ext>
              </a:extLst>
            </p:cNvPr>
            <p:cNvSpPr txBox="1"/>
            <p:nvPr/>
          </p:nvSpPr>
          <p:spPr>
            <a:xfrm>
              <a:off x="1895348" y="1763782"/>
              <a:ext cx="246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4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ECE0E7-FB99-3030-C1A5-F04EDCBDBC0C}"/>
                </a:ext>
              </a:extLst>
            </p:cNvPr>
            <p:cNvSpPr txBox="1"/>
            <p:nvPr/>
          </p:nvSpPr>
          <p:spPr>
            <a:xfrm>
              <a:off x="1895348" y="694282"/>
              <a:ext cx="246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C979CB-F8DA-44C9-3343-39CDDDC8345B}"/>
                </a:ext>
              </a:extLst>
            </p:cNvPr>
            <p:cNvSpPr txBox="1"/>
            <p:nvPr/>
          </p:nvSpPr>
          <p:spPr>
            <a:xfrm>
              <a:off x="2112899" y="4433483"/>
              <a:ext cx="8051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 dirty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Addis in Dar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7F475F-1AB1-3FCC-E504-9963A53124D0}"/>
                </a:ext>
              </a:extLst>
            </p:cNvPr>
            <p:cNvSpPr txBox="1"/>
            <p:nvPr/>
          </p:nvSpPr>
          <p:spPr>
            <a:xfrm>
              <a:off x="2499106" y="4165475"/>
              <a:ext cx="1109979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Dumpling monkey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DD8D04-727A-1767-6D34-357450B00D03}"/>
                </a:ext>
              </a:extLst>
            </p:cNvPr>
            <p:cNvSpPr txBox="1"/>
            <p:nvPr/>
          </p:nvSpPr>
          <p:spPr>
            <a:xfrm>
              <a:off x="3362833" y="4165475"/>
              <a:ext cx="5384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eSushi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66947F2-E263-160E-511D-ABFF76E71E09}"/>
                </a:ext>
              </a:extLst>
            </p:cNvPr>
            <p:cNvSpPr txBox="1"/>
            <p:nvPr/>
          </p:nvSpPr>
          <p:spPr>
            <a:xfrm>
              <a:off x="3934333" y="4165475"/>
              <a:ext cx="5638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Greggs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4CCBC84-B3FE-0935-A37A-6427AA12BB5B}"/>
                </a:ext>
              </a:extLst>
            </p:cNvPr>
            <p:cNvSpPr txBox="1"/>
            <p:nvPr/>
          </p:nvSpPr>
          <p:spPr>
            <a:xfrm>
              <a:off x="4512310" y="4165475"/>
              <a:ext cx="5765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IHI cafe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3E8CE40-EBCE-9A9F-19C7-72138AB9A1A2}"/>
                </a:ext>
              </a:extLst>
            </p:cNvPr>
            <p:cNvSpPr txBox="1"/>
            <p:nvPr/>
          </p:nvSpPr>
          <p:spPr>
            <a:xfrm>
              <a:off x="5063617" y="4433482"/>
              <a:ext cx="8686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Rose Garden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AFEA8FA-1118-480F-40C7-3B80A5F3ED92}"/>
                </a:ext>
              </a:extLst>
            </p:cNvPr>
            <p:cNvSpPr txBox="1"/>
            <p:nvPr/>
          </p:nvSpPr>
          <p:spPr>
            <a:xfrm>
              <a:off x="5566537" y="4165475"/>
              <a:ext cx="8051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Sound Bites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A1ABE2B-9E52-4899-49C1-E75676449134}"/>
                </a:ext>
              </a:extLst>
            </p:cNvPr>
            <p:cNvSpPr txBox="1"/>
            <p:nvPr/>
          </p:nvSpPr>
          <p:spPr>
            <a:xfrm>
              <a:off x="3934333" y="4299542"/>
              <a:ext cx="563880" cy="243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venue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DBD5945-DC22-5D9F-8CD3-3A7008F0FDBE}"/>
                </a:ext>
              </a:extLst>
            </p:cNvPr>
            <p:cNvSpPr txBox="1"/>
            <p:nvPr/>
          </p:nvSpPr>
          <p:spPr>
            <a:xfrm rot="-5400000">
              <a:off x="1742059" y="2283847"/>
              <a:ext cx="259080" cy="243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82188B2-4F24-3319-CCAA-286663AF59FB}"/>
                </a:ext>
              </a:extLst>
            </p:cNvPr>
            <p:cNvSpPr txBox="1"/>
            <p:nvPr/>
          </p:nvSpPr>
          <p:spPr>
            <a:xfrm>
              <a:off x="6436994" y="1920384"/>
              <a:ext cx="779780" cy="243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university</a:t>
              </a: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A9D63B5-C070-5453-046E-871191AEB321}"/>
                </a:ext>
              </a:extLst>
            </p:cNvPr>
            <p:cNvSpPr/>
            <p:nvPr/>
          </p:nvSpPr>
          <p:spPr>
            <a:xfrm>
              <a:off x="6537452" y="2186385"/>
              <a:ext cx="201422" cy="200784"/>
            </a:xfrm>
            <a:custGeom>
              <a:avLst/>
              <a:gdLst>
                <a:gd name="connsiteX0" fmla="*/ 0 w 201422"/>
                <a:gd name="connsiteY0" fmla="*/ 0 h 200784"/>
                <a:gd name="connsiteX1" fmla="*/ 201422 w 201422"/>
                <a:gd name="connsiteY1" fmla="*/ 0 h 200784"/>
                <a:gd name="connsiteX2" fmla="*/ 201422 w 201422"/>
                <a:gd name="connsiteY2" fmla="*/ 200785 h 200784"/>
                <a:gd name="connsiteX3" fmla="*/ 0 w 201422"/>
                <a:gd name="connsiteY3" fmla="*/ 200785 h 2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0784">
                  <a:moveTo>
                    <a:pt x="0" y="0"/>
                  </a:moveTo>
                  <a:lnTo>
                    <a:pt x="201422" y="0"/>
                  </a:lnTo>
                  <a:lnTo>
                    <a:pt x="201422" y="200785"/>
                  </a:lnTo>
                  <a:lnTo>
                    <a:pt x="0" y="200785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F03456D-66C7-0718-A105-DF0680E39B2A}"/>
                </a:ext>
              </a:extLst>
            </p:cNvPr>
            <p:cNvSpPr/>
            <p:nvPr/>
          </p:nvSpPr>
          <p:spPr>
            <a:xfrm>
              <a:off x="6537452" y="2405146"/>
              <a:ext cx="201422" cy="200784"/>
            </a:xfrm>
            <a:custGeom>
              <a:avLst/>
              <a:gdLst>
                <a:gd name="connsiteX0" fmla="*/ 0 w 201422"/>
                <a:gd name="connsiteY0" fmla="*/ 0 h 200784"/>
                <a:gd name="connsiteX1" fmla="*/ 201422 w 201422"/>
                <a:gd name="connsiteY1" fmla="*/ 0 h 200784"/>
                <a:gd name="connsiteX2" fmla="*/ 201422 w 201422"/>
                <a:gd name="connsiteY2" fmla="*/ 200785 h 200784"/>
                <a:gd name="connsiteX3" fmla="*/ 0 w 201422"/>
                <a:gd name="connsiteY3" fmla="*/ 200785 h 2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0784">
                  <a:moveTo>
                    <a:pt x="0" y="0"/>
                  </a:moveTo>
                  <a:lnTo>
                    <a:pt x="201422" y="0"/>
                  </a:lnTo>
                  <a:lnTo>
                    <a:pt x="201422" y="200785"/>
                  </a:lnTo>
                  <a:lnTo>
                    <a:pt x="0" y="200785"/>
                  </a:lnTo>
                  <a:close/>
                </a:path>
              </a:pathLst>
            </a:custGeom>
            <a:solidFill>
              <a:srgbClr val="00BA38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FBDCE41-3B7D-9AFD-325C-6A1BBD96FFFF}"/>
                </a:ext>
              </a:extLst>
            </p:cNvPr>
            <p:cNvSpPr/>
            <p:nvPr/>
          </p:nvSpPr>
          <p:spPr>
            <a:xfrm>
              <a:off x="6537452" y="2623908"/>
              <a:ext cx="201422" cy="200784"/>
            </a:xfrm>
            <a:custGeom>
              <a:avLst/>
              <a:gdLst>
                <a:gd name="connsiteX0" fmla="*/ 0 w 201422"/>
                <a:gd name="connsiteY0" fmla="*/ 0 h 200784"/>
                <a:gd name="connsiteX1" fmla="*/ 201422 w 201422"/>
                <a:gd name="connsiteY1" fmla="*/ 0 h 200784"/>
                <a:gd name="connsiteX2" fmla="*/ 201422 w 201422"/>
                <a:gd name="connsiteY2" fmla="*/ 200785 h 200784"/>
                <a:gd name="connsiteX3" fmla="*/ 0 w 201422"/>
                <a:gd name="connsiteY3" fmla="*/ 200785 h 2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0784">
                  <a:moveTo>
                    <a:pt x="0" y="0"/>
                  </a:moveTo>
                  <a:lnTo>
                    <a:pt x="201422" y="0"/>
                  </a:lnTo>
                  <a:lnTo>
                    <a:pt x="201422" y="200785"/>
                  </a:lnTo>
                  <a:lnTo>
                    <a:pt x="0" y="200785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87C732-81B2-5DB8-2A7C-853950290EC9}"/>
                </a:ext>
              </a:extLst>
            </p:cNvPr>
            <p:cNvSpPr txBox="1"/>
            <p:nvPr/>
          </p:nvSpPr>
          <p:spPr>
            <a:xfrm>
              <a:off x="6726046" y="2179784"/>
              <a:ext cx="627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Glasgow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2B1E0BF-7494-10EE-B793-91C79FEEC60D}"/>
                </a:ext>
              </a:extLst>
            </p:cNvPr>
            <p:cNvSpPr txBox="1"/>
            <p:nvPr/>
          </p:nvSpPr>
          <p:spPr>
            <a:xfrm>
              <a:off x="6726046" y="2398545"/>
              <a:ext cx="5638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Glasgw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D4A788C-9A73-0D1B-59E6-420A0675633C}"/>
                </a:ext>
              </a:extLst>
            </p:cNvPr>
            <p:cNvSpPr txBox="1"/>
            <p:nvPr/>
          </p:nvSpPr>
          <p:spPr>
            <a:xfrm>
              <a:off x="6726046" y="2617307"/>
              <a:ext cx="5384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Ifakara</a:t>
              </a:r>
            </a:p>
          </p:txBody>
        </p:sp>
      </p:grpSp>
      <p:sp>
        <p:nvSpPr>
          <p:cNvPr id="3" name="Google Shape;653;p97">
            <a:extLst>
              <a:ext uri="{FF2B5EF4-FFF2-40B4-BE49-F238E27FC236}">
                <a16:creationId xmlns:a16="http://schemas.microsoft.com/office/drawing/2014/main" id="{00F86DE4-613E-61BE-70F7-4CBDBB61C418}"/>
              </a:ext>
            </a:extLst>
          </p:cNvPr>
          <p:cNvSpPr txBox="1"/>
          <p:nvPr/>
        </p:nvSpPr>
        <p:spPr>
          <a:xfrm>
            <a:off x="382245" y="65713"/>
            <a:ext cx="2133244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Format shape </a:t>
            </a:r>
          </a:p>
          <a:p>
            <a:r>
              <a:rPr lang="en-GB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itchFamily="2" charset="2"/>
              </a:rPr>
              <a:t>- Click and edit!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367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0E5A9ADC-E23A-8CE1-B5D4-83B88DC2B992}"/>
              </a:ext>
            </a:extLst>
          </p:cNvPr>
          <p:cNvSpPr/>
          <p:nvPr/>
        </p:nvSpPr>
        <p:spPr>
          <a:xfrm>
            <a:off x="2420239" y="488971"/>
            <a:ext cx="4465394" cy="4165559"/>
          </a:xfrm>
          <a:custGeom>
            <a:avLst/>
            <a:gdLst>
              <a:gd name="connsiteX0" fmla="*/ 0 w 5953858"/>
              <a:gd name="connsiteY0" fmla="*/ 0 h 5554079"/>
              <a:gd name="connsiteX1" fmla="*/ 5953858 w 5953858"/>
              <a:gd name="connsiteY1" fmla="*/ 0 h 5554079"/>
              <a:gd name="connsiteX2" fmla="*/ 5953858 w 5953858"/>
              <a:gd name="connsiteY2" fmla="*/ 5554079 h 5554079"/>
              <a:gd name="connsiteX3" fmla="*/ 0 w 5953858"/>
              <a:gd name="connsiteY3" fmla="*/ 5554079 h 5554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858" h="5554079">
                <a:moveTo>
                  <a:pt x="0" y="0"/>
                </a:moveTo>
                <a:lnTo>
                  <a:pt x="5953858" y="0"/>
                </a:lnTo>
                <a:lnTo>
                  <a:pt x="5953858" y="5554079"/>
                </a:lnTo>
                <a:lnTo>
                  <a:pt x="0" y="5554079"/>
                </a:lnTo>
                <a:close/>
              </a:path>
            </a:pathLst>
          </a:custGeom>
          <a:noFill/>
          <a:ln w="14242" cap="rnd">
            <a:noFill/>
            <a:prstDash val="solid"/>
            <a:round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73989374-E7C0-2581-901D-94C03E2D5D82}"/>
              </a:ext>
            </a:extLst>
          </p:cNvPr>
          <p:cNvGrpSpPr/>
          <p:nvPr/>
        </p:nvGrpSpPr>
        <p:grpSpPr>
          <a:xfrm>
            <a:off x="2723309" y="547652"/>
            <a:ext cx="3260805" cy="3767100"/>
            <a:chOff x="2107079" y="730202"/>
            <a:chExt cx="4347740" cy="502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D1E4A25-9AAE-5872-EA06-EFED4B0E1CB3}"/>
                </a:ext>
              </a:extLst>
            </p:cNvPr>
            <p:cNvSpPr/>
            <p:nvPr/>
          </p:nvSpPr>
          <p:spPr>
            <a:xfrm>
              <a:off x="2107079" y="4763549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7548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A3BBE26-E49A-377E-D22A-945E0B3F418B}"/>
                </a:ext>
              </a:extLst>
            </p:cNvPr>
            <p:cNvSpPr/>
            <p:nvPr/>
          </p:nvSpPr>
          <p:spPr>
            <a:xfrm>
              <a:off x="2107079" y="3241531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7548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AB1C815-3D95-311C-7CD3-EDB04C141BB4}"/>
                </a:ext>
              </a:extLst>
            </p:cNvPr>
            <p:cNvSpPr/>
            <p:nvPr/>
          </p:nvSpPr>
          <p:spPr>
            <a:xfrm>
              <a:off x="2107079" y="1719513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7548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4A36AB8-FFAB-D0A6-B934-B2DB3D7F21CB}"/>
                </a:ext>
              </a:extLst>
            </p:cNvPr>
            <p:cNvSpPr/>
            <p:nvPr/>
          </p:nvSpPr>
          <p:spPr>
            <a:xfrm>
              <a:off x="2107079" y="5524700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21876F4-C6C7-2DB2-568D-012289121810}"/>
                </a:ext>
              </a:extLst>
            </p:cNvPr>
            <p:cNvSpPr/>
            <p:nvPr/>
          </p:nvSpPr>
          <p:spPr>
            <a:xfrm>
              <a:off x="2107079" y="4002540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E72D67A-D56B-9D87-8D38-BCED37D485C7}"/>
                </a:ext>
              </a:extLst>
            </p:cNvPr>
            <p:cNvSpPr/>
            <p:nvPr/>
          </p:nvSpPr>
          <p:spPr>
            <a:xfrm>
              <a:off x="2107079" y="2480522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5F3CA4-F282-4987-0F64-FE68FA7102EB}"/>
                </a:ext>
              </a:extLst>
            </p:cNvPr>
            <p:cNvSpPr/>
            <p:nvPr/>
          </p:nvSpPr>
          <p:spPr>
            <a:xfrm>
              <a:off x="2107079" y="958505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82D652-4359-079F-BA68-5AAB102663D8}"/>
                </a:ext>
              </a:extLst>
            </p:cNvPr>
            <p:cNvSpPr/>
            <p:nvPr/>
          </p:nvSpPr>
          <p:spPr>
            <a:xfrm>
              <a:off x="2469438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440B851-EFB3-CAFD-8D6B-9802347E548D}"/>
                </a:ext>
              </a:extLst>
            </p:cNvPr>
            <p:cNvSpPr/>
            <p:nvPr/>
          </p:nvSpPr>
          <p:spPr>
            <a:xfrm>
              <a:off x="3073227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FC46EA3-F897-A4E6-3CA0-D1BFEEDAA87D}"/>
                </a:ext>
              </a:extLst>
            </p:cNvPr>
            <p:cNvSpPr/>
            <p:nvPr/>
          </p:nvSpPr>
          <p:spPr>
            <a:xfrm>
              <a:off x="3677160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2A3EC35-1F01-88FE-7A3D-EC2F574B6A2F}"/>
                </a:ext>
              </a:extLst>
            </p:cNvPr>
            <p:cNvSpPr/>
            <p:nvPr/>
          </p:nvSpPr>
          <p:spPr>
            <a:xfrm>
              <a:off x="4280949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9B19684-DC9E-2102-20B7-18A0DDB58C5F}"/>
                </a:ext>
              </a:extLst>
            </p:cNvPr>
            <p:cNvSpPr/>
            <p:nvPr/>
          </p:nvSpPr>
          <p:spPr>
            <a:xfrm>
              <a:off x="4884881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0F8EDE3-F012-593D-4D71-A19CF840CB65}"/>
                </a:ext>
              </a:extLst>
            </p:cNvPr>
            <p:cNvSpPr/>
            <p:nvPr/>
          </p:nvSpPr>
          <p:spPr>
            <a:xfrm>
              <a:off x="5488671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477A086-9841-376F-6355-1C25A0466B3C}"/>
                </a:ext>
              </a:extLst>
            </p:cNvPr>
            <p:cNvSpPr/>
            <p:nvPr/>
          </p:nvSpPr>
          <p:spPr>
            <a:xfrm>
              <a:off x="6092603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18210E-6E03-CD03-B3F0-BD1CD0FFB5C5}"/>
                </a:ext>
              </a:extLst>
            </p:cNvPr>
            <p:cNvSpPr/>
            <p:nvPr/>
          </p:nvSpPr>
          <p:spPr>
            <a:xfrm>
              <a:off x="2197668" y="1719513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D06EC8F-C1D0-67DE-9FAB-D5B739287E87}"/>
                </a:ext>
              </a:extLst>
            </p:cNvPr>
            <p:cNvSpPr/>
            <p:nvPr/>
          </p:nvSpPr>
          <p:spPr>
            <a:xfrm>
              <a:off x="2197668" y="2480522"/>
              <a:ext cx="543538" cy="3044035"/>
            </a:xfrm>
            <a:custGeom>
              <a:avLst/>
              <a:gdLst>
                <a:gd name="connsiteX0" fmla="*/ 0 w 543538"/>
                <a:gd name="connsiteY0" fmla="*/ 0 h 3044035"/>
                <a:gd name="connsiteX1" fmla="*/ 543539 w 543538"/>
                <a:gd name="connsiteY1" fmla="*/ 0 h 3044035"/>
                <a:gd name="connsiteX2" fmla="*/ 543539 w 543538"/>
                <a:gd name="connsiteY2" fmla="*/ 3044035 h 3044035"/>
                <a:gd name="connsiteX3" fmla="*/ 0 w 543538"/>
                <a:gd name="connsiteY3" fmla="*/ 3044035 h 304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3044035">
                  <a:moveTo>
                    <a:pt x="0" y="0"/>
                  </a:moveTo>
                  <a:lnTo>
                    <a:pt x="543539" y="0"/>
                  </a:lnTo>
                  <a:lnTo>
                    <a:pt x="543539" y="3044035"/>
                  </a:lnTo>
                  <a:lnTo>
                    <a:pt x="0" y="3044035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B79BEB5-53EE-B2FC-3611-EF7F3582A500}"/>
                </a:ext>
              </a:extLst>
            </p:cNvPr>
            <p:cNvSpPr/>
            <p:nvPr/>
          </p:nvSpPr>
          <p:spPr>
            <a:xfrm>
              <a:off x="2801600" y="2480522"/>
              <a:ext cx="543538" cy="3044035"/>
            </a:xfrm>
            <a:custGeom>
              <a:avLst/>
              <a:gdLst>
                <a:gd name="connsiteX0" fmla="*/ 0 w 543538"/>
                <a:gd name="connsiteY0" fmla="*/ 0 h 3044035"/>
                <a:gd name="connsiteX1" fmla="*/ 543539 w 543538"/>
                <a:gd name="connsiteY1" fmla="*/ 0 h 3044035"/>
                <a:gd name="connsiteX2" fmla="*/ 543539 w 543538"/>
                <a:gd name="connsiteY2" fmla="*/ 3044035 h 3044035"/>
                <a:gd name="connsiteX3" fmla="*/ 0 w 543538"/>
                <a:gd name="connsiteY3" fmla="*/ 3044035 h 304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3044035">
                  <a:moveTo>
                    <a:pt x="0" y="0"/>
                  </a:moveTo>
                  <a:lnTo>
                    <a:pt x="543539" y="0"/>
                  </a:lnTo>
                  <a:lnTo>
                    <a:pt x="543539" y="3044035"/>
                  </a:lnTo>
                  <a:lnTo>
                    <a:pt x="0" y="3044035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0B693D1-4475-2711-5575-2C94FB31B6AD}"/>
                </a:ext>
              </a:extLst>
            </p:cNvPr>
            <p:cNvSpPr/>
            <p:nvPr/>
          </p:nvSpPr>
          <p:spPr>
            <a:xfrm>
              <a:off x="4009322" y="4002540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75E4546-262D-3985-2CB6-9EF633F43CA1}"/>
                </a:ext>
              </a:extLst>
            </p:cNvPr>
            <p:cNvSpPr/>
            <p:nvPr/>
          </p:nvSpPr>
          <p:spPr>
            <a:xfrm>
              <a:off x="4009322" y="4763549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EE888B7-03F8-C3E7-254B-A516FDC6F32B}"/>
                </a:ext>
              </a:extLst>
            </p:cNvPr>
            <p:cNvSpPr/>
            <p:nvPr/>
          </p:nvSpPr>
          <p:spPr>
            <a:xfrm>
              <a:off x="4613112" y="4002540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6F9A70E-2F0E-65F7-9F89-80485723CB3C}"/>
                </a:ext>
              </a:extLst>
            </p:cNvPr>
            <p:cNvSpPr/>
            <p:nvPr/>
          </p:nvSpPr>
          <p:spPr>
            <a:xfrm>
              <a:off x="4613112" y="4763549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CE1C803-05B4-2F8F-F4F5-DCA383E32136}"/>
                </a:ext>
              </a:extLst>
            </p:cNvPr>
            <p:cNvSpPr/>
            <p:nvPr/>
          </p:nvSpPr>
          <p:spPr>
            <a:xfrm>
              <a:off x="5217044" y="3241531"/>
              <a:ext cx="543538" cy="2283026"/>
            </a:xfrm>
            <a:custGeom>
              <a:avLst/>
              <a:gdLst>
                <a:gd name="connsiteX0" fmla="*/ 0 w 543538"/>
                <a:gd name="connsiteY0" fmla="*/ 0 h 2283026"/>
                <a:gd name="connsiteX1" fmla="*/ 543539 w 543538"/>
                <a:gd name="connsiteY1" fmla="*/ 0 h 2283026"/>
                <a:gd name="connsiteX2" fmla="*/ 543539 w 543538"/>
                <a:gd name="connsiteY2" fmla="*/ 2283026 h 2283026"/>
                <a:gd name="connsiteX3" fmla="*/ 0 w 543538"/>
                <a:gd name="connsiteY3" fmla="*/ 2283026 h 228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2283026">
                  <a:moveTo>
                    <a:pt x="0" y="0"/>
                  </a:moveTo>
                  <a:lnTo>
                    <a:pt x="543539" y="0"/>
                  </a:lnTo>
                  <a:lnTo>
                    <a:pt x="543539" y="2283026"/>
                  </a:lnTo>
                  <a:lnTo>
                    <a:pt x="0" y="2283026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A2D93CC-26AE-D456-EA4B-83BFEB7B1BD1}"/>
                </a:ext>
              </a:extLst>
            </p:cNvPr>
            <p:cNvSpPr/>
            <p:nvPr/>
          </p:nvSpPr>
          <p:spPr>
            <a:xfrm>
              <a:off x="5820833" y="958505"/>
              <a:ext cx="543538" cy="4566195"/>
            </a:xfrm>
            <a:custGeom>
              <a:avLst/>
              <a:gdLst>
                <a:gd name="connsiteX0" fmla="*/ 0 w 543538"/>
                <a:gd name="connsiteY0" fmla="*/ 0 h 4566195"/>
                <a:gd name="connsiteX1" fmla="*/ 543539 w 543538"/>
                <a:gd name="connsiteY1" fmla="*/ 0 h 4566195"/>
                <a:gd name="connsiteX2" fmla="*/ 543539 w 543538"/>
                <a:gd name="connsiteY2" fmla="*/ 4566196 h 4566195"/>
                <a:gd name="connsiteX3" fmla="*/ 0 w 543538"/>
                <a:gd name="connsiteY3" fmla="*/ 4566196 h 456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4566195">
                  <a:moveTo>
                    <a:pt x="0" y="0"/>
                  </a:moveTo>
                  <a:lnTo>
                    <a:pt x="543539" y="0"/>
                  </a:lnTo>
                  <a:lnTo>
                    <a:pt x="543539" y="4566196"/>
                  </a:lnTo>
                  <a:lnTo>
                    <a:pt x="0" y="4566196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5B06938-5963-38FB-A420-B75759BD8B78}"/>
                </a:ext>
              </a:extLst>
            </p:cNvPr>
            <p:cNvSpPr/>
            <p:nvPr/>
          </p:nvSpPr>
          <p:spPr>
            <a:xfrm>
              <a:off x="3405390" y="958505"/>
              <a:ext cx="543538" cy="3805186"/>
            </a:xfrm>
            <a:custGeom>
              <a:avLst/>
              <a:gdLst>
                <a:gd name="connsiteX0" fmla="*/ 0 w 543538"/>
                <a:gd name="connsiteY0" fmla="*/ 0 h 3805186"/>
                <a:gd name="connsiteX1" fmla="*/ 543539 w 543538"/>
                <a:gd name="connsiteY1" fmla="*/ 0 h 3805186"/>
                <a:gd name="connsiteX2" fmla="*/ 543539 w 543538"/>
                <a:gd name="connsiteY2" fmla="*/ 3805187 h 3805186"/>
                <a:gd name="connsiteX3" fmla="*/ 0 w 543538"/>
                <a:gd name="connsiteY3" fmla="*/ 3805187 h 3805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3805186">
                  <a:moveTo>
                    <a:pt x="0" y="0"/>
                  </a:moveTo>
                  <a:lnTo>
                    <a:pt x="543539" y="0"/>
                  </a:lnTo>
                  <a:lnTo>
                    <a:pt x="543539" y="3805187"/>
                  </a:lnTo>
                  <a:lnTo>
                    <a:pt x="0" y="3805187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DDBE405-43C2-A1AB-FCDD-B506790D55B5}"/>
                </a:ext>
              </a:extLst>
            </p:cNvPr>
            <p:cNvSpPr/>
            <p:nvPr/>
          </p:nvSpPr>
          <p:spPr>
            <a:xfrm>
              <a:off x="3405390" y="4763549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grpSp>
        <p:nvGrpSpPr>
          <p:cNvPr id="33" name="Graphic 3">
            <a:extLst>
              <a:ext uri="{FF2B5EF4-FFF2-40B4-BE49-F238E27FC236}">
                <a16:creationId xmlns:a16="http://schemas.microsoft.com/office/drawing/2014/main" id="{9C42139D-A391-CAFC-E38E-FDDB4220E048}"/>
              </a:ext>
            </a:extLst>
          </p:cNvPr>
          <p:cNvGrpSpPr/>
          <p:nvPr/>
        </p:nvGrpSpPr>
        <p:grpSpPr>
          <a:xfrm>
            <a:off x="2425971" y="632653"/>
            <a:ext cx="4375122" cy="4005665"/>
            <a:chOff x="1710628" y="843537"/>
            <a:chExt cx="5833495" cy="53408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EAE555-D8F2-9695-7749-4617CE69D5F4}"/>
                </a:ext>
              </a:extLst>
            </p:cNvPr>
            <p:cNvSpPr txBox="1"/>
            <p:nvPr/>
          </p:nvSpPr>
          <p:spPr>
            <a:xfrm>
              <a:off x="1874199" y="5409732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F98371-7782-7F33-B1AD-3F23DBED866D}"/>
                </a:ext>
              </a:extLst>
            </p:cNvPr>
            <p:cNvSpPr txBox="1"/>
            <p:nvPr/>
          </p:nvSpPr>
          <p:spPr>
            <a:xfrm>
              <a:off x="1874199" y="3887716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E9DF8D-200E-AE39-6ABF-81B08F883E92}"/>
                </a:ext>
              </a:extLst>
            </p:cNvPr>
            <p:cNvSpPr txBox="1"/>
            <p:nvPr/>
          </p:nvSpPr>
          <p:spPr>
            <a:xfrm>
              <a:off x="1874199" y="2365698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25D210-7D4F-7A94-1907-5A8658F52110}"/>
                </a:ext>
              </a:extLst>
            </p:cNvPr>
            <p:cNvSpPr txBox="1"/>
            <p:nvPr/>
          </p:nvSpPr>
          <p:spPr>
            <a:xfrm>
              <a:off x="1874199" y="843537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C25A7B-0361-77DA-06FA-C380B3402421}"/>
                </a:ext>
              </a:extLst>
            </p:cNvPr>
            <p:cNvSpPr txBox="1"/>
            <p:nvPr/>
          </p:nvSpPr>
          <p:spPr>
            <a:xfrm>
              <a:off x="1998249" y="5753400"/>
              <a:ext cx="618119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Addis in </a:t>
              </a:r>
            </a:p>
            <a:p>
              <a:pPr algn="ctr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Dar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471D15-D500-BD51-0DCA-E7A3AA67567B}"/>
                </a:ext>
              </a:extLst>
            </p:cNvPr>
            <p:cNvSpPr txBox="1"/>
            <p:nvPr/>
          </p:nvSpPr>
          <p:spPr>
            <a:xfrm>
              <a:off x="2727895" y="5763369"/>
              <a:ext cx="706776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Dumpling </a:t>
              </a:r>
            </a:p>
            <a:p>
              <a:pPr algn="ctr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monkey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8A2077-3352-79F2-076A-BCA514B5732E}"/>
                </a:ext>
              </a:extLst>
            </p:cNvPr>
            <p:cNvSpPr txBox="1"/>
            <p:nvPr/>
          </p:nvSpPr>
          <p:spPr>
            <a:xfrm>
              <a:off x="3386308" y="5753399"/>
              <a:ext cx="541173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eSushi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0228302-353B-1686-F17F-EBE6A80FB7A9}"/>
                </a:ext>
              </a:extLst>
            </p:cNvPr>
            <p:cNvSpPr txBox="1"/>
            <p:nvPr/>
          </p:nvSpPr>
          <p:spPr>
            <a:xfrm>
              <a:off x="3975854" y="5753399"/>
              <a:ext cx="562547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Greggs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FB42137-2B9A-FFB7-C696-17826331FA5A}"/>
                </a:ext>
              </a:extLst>
            </p:cNvPr>
            <p:cNvSpPr txBox="1"/>
            <p:nvPr/>
          </p:nvSpPr>
          <p:spPr>
            <a:xfrm>
              <a:off x="4572664" y="5753399"/>
              <a:ext cx="583920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IHI cafe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7DEF7ED-6BE5-3595-4F85-E476E8FA978E}"/>
                </a:ext>
              </a:extLst>
            </p:cNvPr>
            <p:cNvSpPr txBox="1"/>
            <p:nvPr/>
          </p:nvSpPr>
          <p:spPr>
            <a:xfrm>
              <a:off x="5233633" y="5771059"/>
              <a:ext cx="566821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Rose </a:t>
              </a:r>
            </a:p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Garden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4EC926-2116-1D34-66AC-5D07BA5CE2AE}"/>
                </a:ext>
              </a:extLst>
            </p:cNvPr>
            <p:cNvSpPr txBox="1"/>
            <p:nvPr/>
          </p:nvSpPr>
          <p:spPr>
            <a:xfrm>
              <a:off x="5859824" y="5763369"/>
              <a:ext cx="551861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Sound </a:t>
              </a:r>
            </a:p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Bites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9224A56-23A3-DECA-FC2F-2230B8F4023E}"/>
                </a:ext>
              </a:extLst>
            </p:cNvPr>
            <p:cNvSpPr txBox="1"/>
            <p:nvPr/>
          </p:nvSpPr>
          <p:spPr>
            <a:xfrm>
              <a:off x="3975854" y="5918880"/>
              <a:ext cx="571096" cy="265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94">
                  <a:ln/>
                  <a:rtl val="0"/>
                </a:rPr>
                <a:t>venue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AFC394-9819-F65D-3A9F-0ECE6A24C716}"/>
                </a:ext>
              </a:extLst>
            </p:cNvPr>
            <p:cNvSpPr txBox="1"/>
            <p:nvPr/>
          </p:nvSpPr>
          <p:spPr>
            <a:xfrm rot="16200000">
              <a:off x="1687331" y="3108589"/>
              <a:ext cx="312480" cy="265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96">
                  <a:ln/>
                  <a:rtl val="0"/>
                </a:rPr>
                <a:t>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0BD750-AC22-105F-1B23-75BAE4F0C60A}"/>
                </a:ext>
              </a:extLst>
            </p:cNvPr>
            <p:cNvSpPr txBox="1"/>
            <p:nvPr/>
          </p:nvSpPr>
          <p:spPr>
            <a:xfrm>
              <a:off x="6597545" y="2837866"/>
              <a:ext cx="746359" cy="265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94">
                  <a:ln/>
                  <a:rtl val="0"/>
                </a:rPr>
                <a:t>university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752BC1D-57B1-832D-501E-CBD6B2352BF3}"/>
                </a:ext>
              </a:extLst>
            </p:cNvPr>
            <p:cNvSpPr/>
            <p:nvPr/>
          </p:nvSpPr>
          <p:spPr>
            <a:xfrm>
              <a:off x="6699098" y="3117742"/>
              <a:ext cx="225904" cy="226446"/>
            </a:xfrm>
            <a:custGeom>
              <a:avLst/>
              <a:gdLst>
                <a:gd name="connsiteX0" fmla="*/ 0 w 225904"/>
                <a:gd name="connsiteY0" fmla="*/ 0 h 226446"/>
                <a:gd name="connsiteX1" fmla="*/ 225905 w 225904"/>
                <a:gd name="connsiteY1" fmla="*/ 0 h 226446"/>
                <a:gd name="connsiteX2" fmla="*/ 225905 w 225904"/>
                <a:gd name="connsiteY2" fmla="*/ 226446 h 226446"/>
                <a:gd name="connsiteX3" fmla="*/ 0 w 225904"/>
                <a:gd name="connsiteY3" fmla="*/ 226446 h 22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904" h="226446">
                  <a:moveTo>
                    <a:pt x="0" y="0"/>
                  </a:moveTo>
                  <a:lnTo>
                    <a:pt x="225905" y="0"/>
                  </a:lnTo>
                  <a:lnTo>
                    <a:pt x="225905" y="226446"/>
                  </a:lnTo>
                  <a:lnTo>
                    <a:pt x="0" y="226446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C0E74E9-A1FB-C223-520D-1DD62AF59D2C}"/>
                </a:ext>
              </a:extLst>
            </p:cNvPr>
            <p:cNvSpPr/>
            <p:nvPr/>
          </p:nvSpPr>
          <p:spPr>
            <a:xfrm>
              <a:off x="6699098" y="3364463"/>
              <a:ext cx="225904" cy="226446"/>
            </a:xfrm>
            <a:custGeom>
              <a:avLst/>
              <a:gdLst>
                <a:gd name="connsiteX0" fmla="*/ 0 w 225904"/>
                <a:gd name="connsiteY0" fmla="*/ 0 h 226446"/>
                <a:gd name="connsiteX1" fmla="*/ 225905 w 225904"/>
                <a:gd name="connsiteY1" fmla="*/ 0 h 226446"/>
                <a:gd name="connsiteX2" fmla="*/ 225905 w 225904"/>
                <a:gd name="connsiteY2" fmla="*/ 226446 h 226446"/>
                <a:gd name="connsiteX3" fmla="*/ 0 w 225904"/>
                <a:gd name="connsiteY3" fmla="*/ 226446 h 22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904" h="226446">
                  <a:moveTo>
                    <a:pt x="0" y="0"/>
                  </a:moveTo>
                  <a:lnTo>
                    <a:pt x="225905" y="0"/>
                  </a:lnTo>
                  <a:lnTo>
                    <a:pt x="225905" y="226446"/>
                  </a:lnTo>
                  <a:lnTo>
                    <a:pt x="0" y="226446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36314E7-4697-6781-BCEC-802E50F50F0A}"/>
                </a:ext>
              </a:extLst>
            </p:cNvPr>
            <p:cNvSpPr txBox="1"/>
            <p:nvPr/>
          </p:nvSpPr>
          <p:spPr>
            <a:xfrm>
              <a:off x="6921731" y="3116141"/>
              <a:ext cx="622392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rtl val="0"/>
                </a:rPr>
                <a:t>Glasgow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CA8942D-FD2B-D391-16DC-006E5951B7A5}"/>
                </a:ext>
              </a:extLst>
            </p:cNvPr>
            <p:cNvSpPr txBox="1"/>
            <p:nvPr/>
          </p:nvSpPr>
          <p:spPr>
            <a:xfrm>
              <a:off x="6921732" y="3362862"/>
              <a:ext cx="543312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rtl val="0"/>
                </a:rPr>
                <a:t>Ifakara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94906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>
          <a:extLst>
            <a:ext uri="{FF2B5EF4-FFF2-40B4-BE49-F238E27FC236}">
              <a16:creationId xmlns:a16="http://schemas.microsoft.com/office/drawing/2014/main" id="{2927CF69-AEFB-C0B2-B791-31995956F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2">
            <a:extLst>
              <a:ext uri="{FF2B5EF4-FFF2-40B4-BE49-F238E27FC236}">
                <a16:creationId xmlns:a16="http://schemas.microsoft.com/office/drawing/2014/main" id="{0AC078F5-E5D7-002A-42D2-055AF10A73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SzPts val="4400"/>
            </a:pPr>
            <a:r>
              <a:rPr lang="en-GB" sz="3200" dirty="0" err="1"/>
              <a:t>Github</a:t>
            </a:r>
            <a:r>
              <a:rPr lang="en-GB" sz="3200" dirty="0"/>
              <a:t> Learning:</a:t>
            </a:r>
            <a:endParaRPr sz="3200" dirty="0"/>
          </a:p>
        </p:txBody>
      </p:sp>
      <p:sp>
        <p:nvSpPr>
          <p:cNvPr id="474" name="Google Shape;474;p72">
            <a:extLst>
              <a:ext uri="{FF2B5EF4-FFF2-40B4-BE49-F238E27FC236}">
                <a16:creationId xmlns:a16="http://schemas.microsoft.com/office/drawing/2014/main" id="{6ED8F2F5-7D65-94B9-B2B4-408FC56EB2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3415" y="1200151"/>
            <a:ext cx="811808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257175">
              <a:spcBef>
                <a:spcPts val="0"/>
              </a:spcBef>
              <a:buSzPts val="3200"/>
            </a:pPr>
            <a:r>
              <a:rPr lang="en-GB" sz="2000" dirty="0"/>
              <a:t>How to navigate the </a:t>
            </a:r>
            <a:r>
              <a:rPr lang="en-GB" sz="2000" dirty="0" err="1"/>
              <a:t>Github</a:t>
            </a:r>
            <a:r>
              <a:rPr lang="en-GB" sz="2000" dirty="0"/>
              <a:t> website</a:t>
            </a:r>
          </a:p>
          <a:p>
            <a:pPr marL="257175">
              <a:spcBef>
                <a:spcPts val="0"/>
              </a:spcBef>
              <a:buSzPts val="3200"/>
            </a:pPr>
            <a:r>
              <a:rPr lang="en-GB" sz="2000" dirty="0"/>
              <a:t>Ideas about a sensible folder management structure</a:t>
            </a:r>
          </a:p>
          <a:p>
            <a:pPr marL="257175">
              <a:spcBef>
                <a:spcPts val="0"/>
              </a:spcBef>
              <a:buSzPts val="3200"/>
            </a:pPr>
            <a:r>
              <a:rPr lang="en-GB" sz="2000" dirty="0"/>
              <a:t>How to push/pull, commit/fetch in </a:t>
            </a:r>
            <a:r>
              <a:rPr lang="en-GB" sz="2000" dirty="0" err="1"/>
              <a:t>Github</a:t>
            </a:r>
            <a:r>
              <a:rPr lang="en-GB" sz="2000" dirty="0"/>
              <a:t> desktop</a:t>
            </a:r>
          </a:p>
          <a:p>
            <a:pPr marL="257175">
              <a:spcBef>
                <a:spcPts val="0"/>
              </a:spcBef>
              <a:buSzPts val="3200"/>
            </a:pPr>
            <a:r>
              <a:rPr lang="en-GB" sz="2000" dirty="0"/>
              <a:t>How to make, clone &amp; join a </a:t>
            </a:r>
            <a:r>
              <a:rPr lang="en-GB" sz="2000" dirty="0" err="1"/>
              <a:t>Github</a:t>
            </a:r>
            <a:r>
              <a:rPr lang="en-GB" sz="2000" dirty="0"/>
              <a:t> repo</a:t>
            </a:r>
          </a:p>
          <a:p>
            <a:pPr marL="257175">
              <a:spcBef>
                <a:spcPts val="0"/>
              </a:spcBef>
              <a:buSzPts val="3200"/>
            </a:pPr>
            <a:r>
              <a:rPr lang="en-GB" sz="2000" dirty="0"/>
              <a:t>How to use issues</a:t>
            </a:r>
          </a:p>
          <a:p>
            <a:pPr marL="257175">
              <a:spcBef>
                <a:spcPts val="0"/>
              </a:spcBef>
              <a:buSzPts val="3200"/>
            </a:pPr>
            <a:r>
              <a:rPr lang="en-GB" sz="2000" dirty="0"/>
              <a:t>How to recover a lost file using version control</a:t>
            </a:r>
          </a:p>
          <a:p>
            <a:pPr marL="257175">
              <a:spcBef>
                <a:spcPts val="0"/>
              </a:spcBef>
              <a:buSzPts val="3200"/>
            </a:pPr>
            <a:r>
              <a:rPr lang="en-GB" sz="2000" dirty="0"/>
              <a:t>How to make a </a:t>
            </a:r>
            <a:r>
              <a:rPr lang="en-GB" sz="2000" dirty="0" err="1"/>
              <a:t>svg</a:t>
            </a:r>
            <a:r>
              <a:rPr lang="en-GB" sz="2000" dirty="0"/>
              <a:t> file in R that is editable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035596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7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4875"/>
            <a:ext cx="6629399" cy="3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6"/>
          <p:cNvSpPr txBox="1"/>
          <p:nvPr/>
        </p:nvSpPr>
        <p:spPr>
          <a:xfrm>
            <a:off x="3064069" y="93656"/>
            <a:ext cx="31810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6"/>
          <p:cNvSpPr/>
          <p:nvPr/>
        </p:nvSpPr>
        <p:spPr>
          <a:xfrm>
            <a:off x="1777594" y="2431256"/>
            <a:ext cx="4064400" cy="7967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6"/>
          <p:cNvSpPr/>
          <p:nvPr/>
        </p:nvSpPr>
        <p:spPr>
          <a:xfrm>
            <a:off x="1777594" y="3249338"/>
            <a:ext cx="4064400" cy="8410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888994"/>
            <a:ext cx="6629399" cy="383116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7"/>
          <p:cNvSpPr txBox="1"/>
          <p:nvPr/>
        </p:nvSpPr>
        <p:spPr>
          <a:xfrm>
            <a:off x="1602563" y="83325"/>
            <a:ext cx="59388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repository using GitHub desktop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77"/>
          <p:cNvSpPr/>
          <p:nvPr/>
        </p:nvSpPr>
        <p:spPr>
          <a:xfrm>
            <a:off x="4074581" y="3296700"/>
            <a:ext cx="1545075" cy="3280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7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4875"/>
            <a:ext cx="6629399" cy="3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78"/>
          <p:cNvSpPr txBox="1"/>
          <p:nvPr/>
        </p:nvSpPr>
        <p:spPr>
          <a:xfrm>
            <a:off x="1602563" y="83325"/>
            <a:ext cx="59388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repository using GitHub desktop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78"/>
          <p:cNvSpPr/>
          <p:nvPr/>
        </p:nvSpPr>
        <p:spPr>
          <a:xfrm>
            <a:off x="3529538" y="2571750"/>
            <a:ext cx="2074275" cy="3280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78"/>
          <p:cNvSpPr txBox="1"/>
          <p:nvPr/>
        </p:nvSpPr>
        <p:spPr>
          <a:xfrm>
            <a:off x="5826731" y="2505056"/>
            <a:ext cx="852075" cy="359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 URL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3" name="Google Shape;523;p78"/>
          <p:cNvCxnSpPr>
            <a:stCxn id="522" idx="1"/>
            <a:endCxn id="521" idx="3"/>
          </p:cNvCxnSpPr>
          <p:nvPr/>
        </p:nvCxnSpPr>
        <p:spPr>
          <a:xfrm flipH="1">
            <a:off x="5603756" y="2684944"/>
            <a:ext cx="222975" cy="508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4" name="Google Shape;524;p78"/>
          <p:cNvSpPr/>
          <p:nvPr/>
        </p:nvSpPr>
        <p:spPr>
          <a:xfrm>
            <a:off x="3529538" y="2899800"/>
            <a:ext cx="2074275" cy="2778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78"/>
          <p:cNvSpPr txBox="1"/>
          <p:nvPr/>
        </p:nvSpPr>
        <p:spPr>
          <a:xfrm>
            <a:off x="5826731" y="2899800"/>
            <a:ext cx="976500" cy="359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folder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6" name="Google Shape;526;p78"/>
          <p:cNvCxnSpPr>
            <a:stCxn id="525" idx="1"/>
          </p:cNvCxnSpPr>
          <p:nvPr/>
        </p:nvCxnSpPr>
        <p:spPr>
          <a:xfrm rot="10800000">
            <a:off x="5603756" y="3064163"/>
            <a:ext cx="222975" cy="155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7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73"/>
          <a:stretch/>
        </p:blipFill>
        <p:spPr>
          <a:xfrm>
            <a:off x="1257301" y="713363"/>
            <a:ext cx="6629399" cy="400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79"/>
          <p:cNvSpPr txBox="1"/>
          <p:nvPr/>
        </p:nvSpPr>
        <p:spPr>
          <a:xfrm>
            <a:off x="1602563" y="83325"/>
            <a:ext cx="59388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repository using GitHub desktop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EDBF5-7612-21A4-3C88-3B153D00C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B3EE-28F2-C8AF-2B22-118DC4FB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Now try to clone my repo!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D17F9-98DE-3C36-994E-5D3FD3BD8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8245" y="4620814"/>
            <a:ext cx="6747510" cy="497682"/>
          </a:xfrm>
        </p:spPr>
        <p:txBody>
          <a:bodyPr/>
          <a:lstStyle/>
          <a:p>
            <a:pPr marL="85725" indent="0">
              <a:buNone/>
            </a:pPr>
            <a:r>
              <a:rPr lang="en-US" dirty="0"/>
              <a:t>URL: </a:t>
            </a:r>
            <a:r>
              <a:rPr lang="en-US" dirty="0">
                <a:hlinkClick r:id="rId3"/>
              </a:rPr>
              <a:t>https://github.com/katiehampson1978/NWBio_demo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C790EC-2634-9CB1-BE44-A6BBA5D45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213" y="1369219"/>
            <a:ext cx="5829300" cy="30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9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2248</TotalTime>
  <Words>1266</Words>
  <Application>Microsoft Macintosh PowerPoint</Application>
  <PresentationFormat>On-screen Show (16:9)</PresentationFormat>
  <Paragraphs>234</Paragraphs>
  <Slides>48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Office Theme</vt:lpstr>
      <vt:lpstr>1_Office Theme</vt:lpstr>
      <vt:lpstr>Simple Light</vt:lpstr>
      <vt:lpstr>Use Version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try to clone my repo!</vt:lpstr>
      <vt:lpstr>The saved code and outputs</vt:lpstr>
      <vt:lpstr>Note there is a system to help work effectively:</vt:lpstr>
      <vt:lpstr>Updated via Github</vt:lpstr>
      <vt:lpstr>The code</vt:lpstr>
      <vt:lpstr>Also note some basic good practice (project management)</vt:lpstr>
      <vt:lpstr>Can you run the code?</vt:lpstr>
      <vt:lpstr>PowerPoint Presentation</vt:lpstr>
      <vt:lpstr>PowerPoint Presentation</vt:lpstr>
      <vt:lpstr>Create your own repo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Adding data to your repository in collaboration with your group</vt:lpstr>
      <vt:lpstr>Explore your new data using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Learning: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Collaborative &amp; Reproducible Science</dc:title>
  <cp:lastModifiedBy>Katie Hampson</cp:lastModifiedBy>
  <cp:revision>12</cp:revision>
  <dcterms:modified xsi:type="dcterms:W3CDTF">2024-09-16T15:09:25Z</dcterms:modified>
</cp:coreProperties>
</file>